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7"/>
  </p:notesMasterIdLst>
  <p:sldIdLst>
    <p:sldId id="256" r:id="rId2"/>
    <p:sldId id="257" r:id="rId3"/>
    <p:sldId id="307" r:id="rId4"/>
    <p:sldId id="258" r:id="rId5"/>
    <p:sldId id="260" r:id="rId6"/>
    <p:sldId id="261" r:id="rId7"/>
    <p:sldId id="311" r:id="rId8"/>
    <p:sldId id="271" r:id="rId9"/>
    <p:sldId id="273" r:id="rId10"/>
    <p:sldId id="262" r:id="rId11"/>
    <p:sldId id="304" r:id="rId12"/>
    <p:sldId id="263" r:id="rId13"/>
    <p:sldId id="305" r:id="rId14"/>
    <p:sldId id="264" r:id="rId15"/>
    <p:sldId id="265" r:id="rId16"/>
    <p:sldId id="266" r:id="rId17"/>
    <p:sldId id="270" r:id="rId18"/>
    <p:sldId id="274" r:id="rId19"/>
    <p:sldId id="272" r:id="rId20"/>
    <p:sldId id="275" r:id="rId21"/>
    <p:sldId id="276" r:id="rId22"/>
    <p:sldId id="309" r:id="rId23"/>
    <p:sldId id="306" r:id="rId24"/>
    <p:sldId id="278" r:id="rId25"/>
    <p:sldId id="277" r:id="rId26"/>
    <p:sldId id="281" r:id="rId27"/>
    <p:sldId id="279" r:id="rId28"/>
    <p:sldId id="292" r:id="rId29"/>
    <p:sldId id="280" r:id="rId30"/>
    <p:sldId id="282" r:id="rId31"/>
    <p:sldId id="283" r:id="rId32"/>
    <p:sldId id="284" r:id="rId33"/>
    <p:sldId id="285" r:id="rId34"/>
    <p:sldId id="286" r:id="rId35"/>
    <p:sldId id="300" r:id="rId36"/>
    <p:sldId id="294" r:id="rId37"/>
    <p:sldId id="296" r:id="rId38"/>
    <p:sldId id="301" r:id="rId39"/>
    <p:sldId id="288" r:id="rId40"/>
    <p:sldId id="310" r:id="rId41"/>
    <p:sldId id="289" r:id="rId42"/>
    <p:sldId id="290" r:id="rId43"/>
    <p:sldId id="298" r:id="rId44"/>
    <p:sldId id="299" r:id="rId45"/>
    <p:sldId id="308" r:id="rId4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7" autoAdjust="0"/>
    <p:restoredTop sz="89843" autoAdjust="0"/>
  </p:normalViewPr>
  <p:slideViewPr>
    <p:cSldViewPr>
      <p:cViewPr>
        <p:scale>
          <a:sx n="100" d="100"/>
          <a:sy n="100" d="100"/>
        </p:scale>
        <p:origin x="-1020" y="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13C4B-91C5-4085-9A60-A07023EAC072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68A39-A6BE-4074-A358-864BF744AB5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200" dirty="0" smtClean="0">
                <a:solidFill>
                  <a:srgbClr val="FF0000"/>
                </a:solidFill>
              </a:rPr>
              <a:t>Basta pensare che in molti dei casi in cui viene prescritto un farmaco se il medico pensasse di prescrivere prima una certa dose di attività fisica quotidiana al paziente, è probabile che otterrebbe un effetto simile a costo zero.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68A39-A6BE-4074-A358-864BF744AB5A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68A39-A6BE-4074-A358-864BF744AB5A}" type="slidenum">
              <a:rPr lang="it-IT" smtClean="0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formula di KARVONEN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si calcola sottraendo a 220 la propria età. si ottiene un valore indicativo, utile per i principianti. FCM reale è di sottoporsi ad un test massimale. 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 soggetto allenato, durante una prestazione sportiva particolarmente intensa raggiunge facilmente la propria frequenza cardiaca massima, mentre un non allenato tende a rallentare prima a causa dello scarso grado di allenamento. </a:t>
            </a:r>
          </a:p>
          <a:p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it-I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it-IT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68A39-A6BE-4074-A358-864BF744AB5A}" type="slidenum">
              <a:rPr lang="it-IT" smtClean="0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800" dirty="0" smtClean="0"/>
              <a:t>(in </a:t>
            </a:r>
            <a:r>
              <a:rPr lang="it-IT" sz="1800" dirty="0" err="1" smtClean="0"/>
              <a:t>special</a:t>
            </a:r>
            <a:r>
              <a:rPr lang="it-IT" sz="1800" dirty="0" smtClean="0"/>
              <a:t> modo i grassi).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68A39-A6BE-4074-A358-864BF744AB5A}" type="slidenum">
              <a:rPr lang="it-IT" smtClean="0"/>
              <a:pPr/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Praticabilità: deve essere di facile attuazione, il windsurf non consente la continuità</a:t>
            </a:r>
          </a:p>
          <a:p>
            <a:r>
              <a:rPr lang="it-IT" dirty="0" smtClean="0"/>
              <a:t>divertimento: deve piacere</a:t>
            </a:r>
            <a:r>
              <a:rPr lang="it-IT" baseline="0" dirty="0" smtClean="0"/>
              <a:t> tipo il ballo</a:t>
            </a:r>
          </a:p>
          <a:p>
            <a:r>
              <a:rPr lang="it-IT" baseline="0" dirty="0" smtClean="0"/>
              <a:t>efficacia: ad esempio lo sport del biliardo e del tiro con l’arco non incidono sulla riduzione del grasso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68A39-A6BE-4074-A358-864BF744AB5A}" type="slidenum">
              <a:rPr lang="it-IT" smtClean="0"/>
              <a:pPr/>
              <a:t>31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6000" dirty="0" smtClean="0"/>
              <a:t>Specialmente</a:t>
            </a:r>
            <a:r>
              <a:rPr lang="it-IT" sz="6000" baseline="0" dirty="0" smtClean="0"/>
              <a:t> per i bambini</a:t>
            </a:r>
            <a:endParaRPr lang="it-IT" sz="60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68A39-A6BE-4074-A358-864BF744AB5A}" type="slidenum">
              <a:rPr lang="it-IT" smtClean="0"/>
              <a:pPr/>
              <a:t>33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Detto ciò una</a:t>
            </a:r>
            <a:r>
              <a:rPr lang="it-IT" baseline="0" dirty="0" smtClean="0"/>
              <a:t> delle attività che soddisfa i criteri appena visti può essere il cammino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68A39-A6BE-4074-A358-864BF744AB5A}" type="slidenum">
              <a:rPr lang="it-IT" smtClean="0"/>
              <a:pPr/>
              <a:t>34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68A39-A6BE-4074-A358-864BF744AB5A}" type="slidenum">
              <a:rPr lang="it-IT" smtClean="0"/>
              <a:pPr/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 smtClean="0"/>
              <a:t>Se si interrompe per qualche motivo (malattia, motivi di lavoro ecc.) riprendere al più presto; </a:t>
            </a:r>
          </a:p>
          <a:p>
            <a:r>
              <a:rPr lang="it-IT" dirty="0" smtClean="0"/>
              <a:t>fatica si riduce notevolmente Il nuovo comportamento diventa “abitudine” dopo circa 6 mesi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68A39-A6BE-4074-A358-864BF744AB5A}" type="slidenum">
              <a:rPr lang="it-IT" smtClean="0"/>
              <a:pPr/>
              <a:t>37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10/06/2014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gif"/><Relationship Id="rId4" Type="http://schemas.openxmlformats.org/officeDocument/2006/relationships/image" Target="../media/image47.gi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1196752"/>
            <a:ext cx="7304856" cy="5112568"/>
          </a:xfrm>
        </p:spPr>
        <p:txBody>
          <a:bodyPr>
            <a:normAutofit/>
          </a:bodyPr>
          <a:lstStyle/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ATTIVITA’ MOTORIA </a:t>
            </a:r>
          </a:p>
          <a:p>
            <a:r>
              <a:rPr lang="it-IT" dirty="0" smtClean="0"/>
              <a:t>E</a:t>
            </a:r>
          </a:p>
          <a:p>
            <a:r>
              <a:rPr lang="it-IT" dirty="0" smtClean="0"/>
              <a:t>OBESITA</a:t>
            </a:r>
            <a:r>
              <a:rPr lang="it-IT" dirty="0" smtClean="0"/>
              <a:t>’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sz="1800" dirty="0" smtClean="0"/>
              <a:t>UORRF di </a:t>
            </a:r>
            <a:r>
              <a:rPr lang="it-IT" sz="1800" dirty="0" err="1" smtClean="0"/>
              <a:t>Passirana</a:t>
            </a:r>
            <a:endParaRPr lang="it-IT" sz="1800" dirty="0" smtClean="0"/>
          </a:p>
          <a:p>
            <a:r>
              <a:rPr lang="it-IT" sz="1800" dirty="0" err="1" smtClean="0"/>
              <a:t>Ft.Lorenza</a:t>
            </a:r>
            <a:r>
              <a:rPr lang="it-IT" sz="1800" dirty="0" smtClean="0"/>
              <a:t> </a:t>
            </a:r>
            <a:r>
              <a:rPr lang="it-IT" sz="1800" dirty="0" err="1" smtClean="0"/>
              <a:t>Fusetti</a:t>
            </a:r>
            <a:endParaRPr lang="it-IT" sz="1800" dirty="0" smtClean="0"/>
          </a:p>
          <a:p>
            <a:r>
              <a:rPr lang="it-IT" sz="1800" dirty="0" smtClean="0"/>
              <a:t>Laura    Paolino </a:t>
            </a:r>
          </a:p>
          <a:p>
            <a:r>
              <a:rPr lang="it-IT" sz="1800" smtClean="0"/>
              <a:t>Priscilla    Parro</a:t>
            </a:r>
            <a:endParaRPr lang="it-IT" sz="1800" dirty="0"/>
          </a:p>
        </p:txBody>
      </p:sp>
      <p:pic>
        <p:nvPicPr>
          <p:cNvPr id="1027" name="Picture 3" descr="E:\obesi\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84984"/>
            <a:ext cx="3240360" cy="3017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000108"/>
            <a:ext cx="4042792" cy="494917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it-IT" sz="2800" dirty="0" smtClean="0"/>
              <a:t>   Le vie terapeutiche più efficaci sono due:</a:t>
            </a:r>
          </a:p>
          <a:p>
            <a:pPr lvl="0">
              <a:lnSpc>
                <a:spcPct val="150000"/>
              </a:lnSpc>
            </a:pPr>
            <a:r>
              <a:rPr lang="it-IT" sz="2800" dirty="0" smtClean="0"/>
              <a:t>Modificare la dieta dal punto di vista quantitativo e qualitativo </a:t>
            </a:r>
          </a:p>
          <a:p>
            <a:pPr>
              <a:lnSpc>
                <a:spcPct val="150000"/>
              </a:lnSpc>
            </a:pPr>
            <a:r>
              <a:rPr lang="it-IT" sz="2800" dirty="0" smtClean="0"/>
              <a:t>Aumentare il metabolismo con l'esercizio fisico o altre attività. </a:t>
            </a:r>
          </a:p>
          <a:p>
            <a:pPr lvl="0">
              <a:lnSpc>
                <a:spcPct val="150000"/>
              </a:lnSpc>
            </a:pPr>
            <a:endParaRPr lang="it-IT" sz="2800" dirty="0" smtClean="0"/>
          </a:p>
          <a:p>
            <a:pPr>
              <a:buNone/>
            </a:pPr>
            <a:endParaRPr lang="it-IT" sz="2800" dirty="0"/>
          </a:p>
        </p:txBody>
      </p:sp>
      <p:pic>
        <p:nvPicPr>
          <p:cNvPr id="4099" name="Picture 3" descr="E:\obesi\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348880"/>
            <a:ext cx="2667000" cy="1505322"/>
          </a:xfrm>
          <a:prstGeom prst="rect">
            <a:avLst/>
          </a:prstGeom>
          <a:noFill/>
        </p:spPr>
      </p:pic>
      <p:pic>
        <p:nvPicPr>
          <p:cNvPr id="3074" name="Picture 2" descr="C:\Documents and Settings\uorrfpass\Documenti\priscilla\immagini corso obesi\seguiciincor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293096"/>
            <a:ext cx="2664296" cy="1656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2664296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it-IT" sz="2400" dirty="0" smtClean="0"/>
              <a:t>    La strategia vincente per la riduzione dell'eccesso ponderale è rappresentato dall'</a:t>
            </a:r>
            <a:r>
              <a:rPr lang="it-IT" sz="2400" b="1" dirty="0" smtClean="0"/>
              <a:t>associazione</a:t>
            </a:r>
            <a:r>
              <a:rPr lang="it-IT" sz="2400" dirty="0" smtClean="0"/>
              <a:t> di questo binomio, che permette di ottenere effetti più rapidi e soprattutto duraturi.</a:t>
            </a:r>
            <a:endParaRPr lang="it-IT" sz="2400" dirty="0"/>
          </a:p>
        </p:txBody>
      </p:sp>
      <p:pic>
        <p:nvPicPr>
          <p:cNvPr id="4" name="Picture 3" descr="E:\obesi\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933056"/>
            <a:ext cx="2545773" cy="2160240"/>
          </a:xfrm>
          <a:prstGeom prst="rect">
            <a:avLst/>
          </a:prstGeom>
          <a:noFill/>
        </p:spPr>
      </p:pic>
      <p:pic>
        <p:nvPicPr>
          <p:cNvPr id="5" name="Picture 2" descr="C:\Documents and Settings\uorrfpass\Documenti\priscilla\immagini corso obesi\seguiciincor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933056"/>
            <a:ext cx="2664296" cy="2160240"/>
          </a:xfrm>
          <a:prstGeom prst="rect">
            <a:avLst/>
          </a:prstGeom>
          <a:noFill/>
        </p:spPr>
      </p:pic>
      <p:sp>
        <p:nvSpPr>
          <p:cNvPr id="7" name="CasellaDiTesto 6"/>
          <p:cNvSpPr txBox="1"/>
          <p:nvPr/>
        </p:nvSpPr>
        <p:spPr>
          <a:xfrm>
            <a:off x="2771800" y="4077072"/>
            <a:ext cx="9361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800" dirty="0" smtClean="0"/>
              <a:t>+</a:t>
            </a:r>
            <a:endParaRPr lang="it-IT" sz="8800" dirty="0"/>
          </a:p>
        </p:txBody>
      </p:sp>
      <p:cxnSp>
        <p:nvCxnSpPr>
          <p:cNvPr id="9" name="Connettore 1 8"/>
          <p:cNvCxnSpPr/>
          <p:nvPr/>
        </p:nvCxnSpPr>
        <p:spPr>
          <a:xfrm>
            <a:off x="2051720" y="4437112"/>
            <a:ext cx="504056" cy="100811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 flipH="1">
            <a:off x="1907704" y="4437112"/>
            <a:ext cx="648072" cy="93610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6228184" y="4221088"/>
            <a:ext cx="6511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600" dirty="0" smtClean="0"/>
              <a:t>=</a:t>
            </a:r>
            <a:endParaRPr lang="it-IT" sz="6600" dirty="0"/>
          </a:p>
        </p:txBody>
      </p:sp>
      <p:pic>
        <p:nvPicPr>
          <p:cNvPr id="2050" name="Picture 2" descr="E:\immagini corso obesi\Mh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789040"/>
            <a:ext cx="1728192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332656"/>
            <a:ext cx="8424936" cy="568863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dirty="0" smtClean="0"/>
              <a:t>    </a:t>
            </a:r>
          </a:p>
          <a:p>
            <a:pPr>
              <a:lnSpc>
                <a:spcPct val="160000"/>
              </a:lnSpc>
              <a:buNone/>
            </a:pPr>
            <a:r>
              <a:rPr lang="it-IT" sz="3000" dirty="0" smtClean="0"/>
              <a:t>   </a:t>
            </a:r>
          </a:p>
          <a:p>
            <a:pPr>
              <a:lnSpc>
                <a:spcPct val="160000"/>
              </a:lnSpc>
              <a:buNone/>
            </a:pPr>
            <a:r>
              <a:rPr lang="it-IT" sz="3000" dirty="0" smtClean="0"/>
              <a:t>  Diete molto drastiche possono portare ad un abbassamento del metabolismo basale, quindi una riduzione della capacità di bruciare calorie.</a:t>
            </a:r>
          </a:p>
          <a:p>
            <a:pPr>
              <a:lnSpc>
                <a:spcPct val="160000"/>
              </a:lnSpc>
              <a:buNone/>
            </a:pPr>
            <a:r>
              <a:rPr lang="it-IT" sz="3000" dirty="0" smtClean="0"/>
              <a:t>   Questo effetto può essere ridotto associando alla dieta l'esercizio fisico. </a:t>
            </a:r>
          </a:p>
          <a:p>
            <a:pPr>
              <a:lnSpc>
                <a:spcPct val="160000"/>
              </a:lnSpc>
              <a:buNone/>
            </a:pPr>
            <a:r>
              <a:rPr lang="it-IT" sz="3000" i="1" dirty="0" smtClean="0"/>
              <a:t>    </a:t>
            </a:r>
            <a:endParaRPr lang="it-IT" dirty="0" smtClean="0"/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it-IT" sz="2800" dirty="0" smtClean="0"/>
              <a:t>   Studi sperimentali dimostrano che i soggetti sedentari, con l'incremento del livello di attività fisica, presentano una diminuzione dell'appetito.</a:t>
            </a:r>
          </a:p>
          <a:p>
            <a:pPr>
              <a:lnSpc>
                <a:spcPct val="150000"/>
              </a:lnSpc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2500330"/>
          </a:xfrm>
        </p:spPr>
        <p:txBody>
          <a:bodyPr/>
          <a:lstStyle/>
          <a:p>
            <a:pPr algn="ctr">
              <a:buNone/>
            </a:pPr>
            <a:r>
              <a:rPr lang="it-IT" sz="4800" b="1" dirty="0" smtClean="0">
                <a:solidFill>
                  <a:schemeClr val="accent3"/>
                </a:solidFill>
              </a:rPr>
              <a:t>IL COSTO DELL'ESERCIZIO FISICO PER GLI OBESI</a:t>
            </a:r>
            <a:r>
              <a:rPr lang="it-IT" sz="4800" b="1" dirty="0" smtClean="0"/>
              <a:t> </a:t>
            </a:r>
            <a:r>
              <a:rPr lang="it-IT" sz="4800" dirty="0" smtClean="0"/>
              <a:t> </a:t>
            </a:r>
          </a:p>
          <a:p>
            <a:pPr>
              <a:buNone/>
            </a:pPr>
            <a:endParaRPr lang="it-IT" dirty="0"/>
          </a:p>
        </p:txBody>
      </p:sp>
      <p:pic>
        <p:nvPicPr>
          <p:cNvPr id="4" name="Picture 2" descr="E:\immagini corso obesi\imagesCAISBG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54116">
            <a:off x="4768106" y="4417195"/>
            <a:ext cx="1728192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1142984"/>
            <a:ext cx="8246720" cy="243003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it-IT" sz="2800" dirty="0" smtClean="0"/>
              <a:t>Il rendimento dei soggetti obesi è nettamente inferiore</a:t>
            </a:r>
          </a:p>
          <a:p>
            <a:pPr algn="just">
              <a:lnSpc>
                <a:spcPct val="150000"/>
              </a:lnSpc>
              <a:buNone/>
            </a:pPr>
            <a:r>
              <a:rPr lang="it-IT" sz="2800" dirty="0" smtClean="0"/>
              <a:t>a quello dei “coetanei magri”, a causa del più elevato</a:t>
            </a:r>
          </a:p>
          <a:p>
            <a:pPr algn="just">
              <a:lnSpc>
                <a:spcPct val="150000"/>
              </a:lnSpc>
              <a:buNone/>
            </a:pPr>
            <a:r>
              <a:rPr lang="it-IT" sz="2800" dirty="0" smtClean="0"/>
              <a:t>costo metabolico dell'esercizio, conseguente al </a:t>
            </a:r>
          </a:p>
          <a:p>
            <a:pPr algn="just">
              <a:lnSpc>
                <a:spcPct val="150000"/>
              </a:lnSpc>
              <a:buNone/>
            </a:pPr>
            <a:r>
              <a:rPr lang="it-IT" sz="2800" dirty="0" smtClean="0"/>
              <a:t>trasporto di una massa corporea maggiore. </a:t>
            </a:r>
            <a:endParaRPr lang="it-IT" sz="2800" dirty="0"/>
          </a:p>
        </p:txBody>
      </p:sp>
      <p:pic>
        <p:nvPicPr>
          <p:cNvPr id="4" name="Picture 4" descr="E:\obesi\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293096"/>
            <a:ext cx="2524125" cy="1737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158" y="1214422"/>
            <a:ext cx="8429684" cy="523891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it-IT" dirty="0" smtClean="0"/>
              <a:t>Gli obesi, a causa delle maggiori resistenze periferiche</a:t>
            </a:r>
          </a:p>
          <a:p>
            <a:pPr>
              <a:lnSpc>
                <a:spcPct val="150000"/>
              </a:lnSpc>
              <a:buNone/>
            </a:pPr>
            <a:r>
              <a:rPr lang="it-IT" dirty="0" smtClean="0"/>
              <a:t>da vincere, presentano percentuali più alte di: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/>
              <a:t>Frequenza cardiaca massima.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/>
              <a:t>Pressione  arteriosa. 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/>
              <a:t>Aumentato stress articolare, soprattutto a carico degli arti inferiori.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/>
              <a:t>Masse muscolari non adeguate, rese meno toniche dalla minore propensione al movimento.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/>
              <a:t>Maggiore consumo di ossigeno.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158" y="1500174"/>
            <a:ext cx="8429684" cy="4071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it-IT" dirty="0" smtClean="0"/>
              <a:t>A questi si aggiungono i problemi dovuti alla </a:t>
            </a:r>
            <a:r>
              <a:rPr lang="it-IT" b="1" dirty="0" smtClean="0"/>
              <a:t>ridotta</a:t>
            </a:r>
          </a:p>
          <a:p>
            <a:pPr>
              <a:lnSpc>
                <a:spcPct val="150000"/>
              </a:lnSpc>
              <a:buNone/>
            </a:pPr>
            <a:r>
              <a:rPr lang="it-IT" b="1" dirty="0" smtClean="0"/>
              <a:t>stimolazione del sistema nervoso,</a:t>
            </a:r>
            <a:r>
              <a:rPr lang="it-IT" dirty="0" smtClean="0"/>
              <a:t> che si</a:t>
            </a:r>
          </a:p>
          <a:p>
            <a:pPr>
              <a:lnSpc>
                <a:spcPct val="150000"/>
              </a:lnSpc>
              <a:buNone/>
            </a:pPr>
            <a:r>
              <a:rPr lang="it-IT" dirty="0" smtClean="0"/>
              <a:t>evidenziano nella </a:t>
            </a:r>
            <a:r>
              <a:rPr lang="it-IT" i="1" dirty="0" smtClean="0"/>
              <a:t>deficitaria coordinazione</a:t>
            </a:r>
            <a:r>
              <a:rPr lang="it-IT" dirty="0" smtClean="0"/>
              <a:t>, nella</a:t>
            </a:r>
          </a:p>
          <a:p>
            <a:pPr>
              <a:lnSpc>
                <a:spcPct val="150000"/>
              </a:lnSpc>
              <a:buNone/>
            </a:pPr>
            <a:r>
              <a:rPr lang="it-IT" i="1" dirty="0" smtClean="0"/>
              <a:t>minore capacità di risoluzione dei compiti motori </a:t>
            </a:r>
            <a:r>
              <a:rPr lang="it-IT" dirty="0" smtClean="0"/>
              <a:t>e</a:t>
            </a:r>
          </a:p>
          <a:p>
            <a:pPr>
              <a:lnSpc>
                <a:spcPct val="150000"/>
              </a:lnSpc>
              <a:buNone/>
            </a:pPr>
            <a:r>
              <a:rPr lang="it-IT" dirty="0" smtClean="0"/>
              <a:t>nella </a:t>
            </a:r>
            <a:r>
              <a:rPr lang="it-IT" i="1" dirty="0" smtClean="0"/>
              <a:t>rallentata capacità di apprendimento motorio.</a:t>
            </a:r>
          </a:p>
          <a:p>
            <a:pPr>
              <a:buNone/>
            </a:pPr>
            <a:r>
              <a:rPr lang="it-IT" b="1" i="1" dirty="0" smtClean="0"/>
              <a:t> </a:t>
            </a:r>
            <a:endParaRPr lang="it-IT" i="1" dirty="0" smtClean="0"/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628800"/>
            <a:ext cx="5256584" cy="3312368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it-IT" sz="4400" b="1" dirty="0" smtClean="0">
                <a:solidFill>
                  <a:schemeClr val="accent3"/>
                </a:solidFill>
                <a:ea typeface="Times New Roman" pitchFamily="18" charset="0"/>
                <a:cs typeface="Times New Roman" pitchFamily="18" charset="0"/>
              </a:rPr>
              <a:t>L'importanza </a:t>
            </a:r>
          </a:p>
          <a:p>
            <a:pPr lvl="0" algn="ctr">
              <a:buNone/>
            </a:pPr>
            <a:r>
              <a:rPr lang="it-IT" sz="4400" b="1" dirty="0" smtClean="0">
                <a:solidFill>
                  <a:schemeClr val="accent3"/>
                </a:solidFill>
                <a:ea typeface="Times New Roman" pitchFamily="18" charset="0"/>
                <a:cs typeface="Times New Roman" pitchFamily="18" charset="0"/>
              </a:rPr>
              <a:t>dell'esercizio</a:t>
            </a:r>
          </a:p>
          <a:p>
            <a:pPr lvl="0" algn="ctr">
              <a:buNone/>
            </a:pPr>
            <a:r>
              <a:rPr lang="it-IT" sz="4400" b="1" dirty="0" smtClean="0">
                <a:solidFill>
                  <a:schemeClr val="accent3"/>
                </a:solidFill>
                <a:ea typeface="Times New Roman" pitchFamily="18" charset="0"/>
                <a:cs typeface="Times New Roman" pitchFamily="18" charset="0"/>
              </a:rPr>
              <a:t>fisico nella cura</a:t>
            </a:r>
          </a:p>
          <a:p>
            <a:pPr lvl="0" algn="ctr">
              <a:buNone/>
            </a:pPr>
            <a:r>
              <a:rPr lang="it-IT" sz="4400" b="1" dirty="0" smtClean="0">
                <a:solidFill>
                  <a:schemeClr val="accent3"/>
                </a:solidFill>
                <a:ea typeface="Times New Roman" pitchFamily="18" charset="0"/>
                <a:cs typeface="Times New Roman" pitchFamily="18" charset="0"/>
              </a:rPr>
              <a:t> dell'obesità</a:t>
            </a:r>
            <a:endParaRPr lang="it-IT" dirty="0" smtClean="0">
              <a:solidFill>
                <a:schemeClr val="accent3"/>
              </a:solidFill>
            </a:endParaRPr>
          </a:p>
          <a:p>
            <a:pPr>
              <a:buNone/>
            </a:pPr>
            <a:endParaRPr lang="it-IT" dirty="0"/>
          </a:p>
        </p:txBody>
      </p:sp>
      <p:pic>
        <p:nvPicPr>
          <p:cNvPr id="4098" name="Picture 2" descr="C:\Documents and Settings\uorrfpass\Documenti\priscilla\immagini corso obesi\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844824"/>
            <a:ext cx="2280022" cy="3105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85720" y="1285860"/>
            <a:ext cx="857256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it-IT" sz="3200" b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L'esercizio fisico praticato razionalmente, in maniera programmata e con continuità, oltre alla perdita dell'eccesso ponderale, apporta nel </a:t>
            </a:r>
            <a:r>
              <a:rPr kumimoji="0" lang="it-IT" sz="3200" b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tempo</a:t>
            </a:r>
            <a:r>
              <a:rPr kumimoji="0" lang="it-IT" sz="3200" b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degli </a:t>
            </a:r>
            <a:r>
              <a:rPr kumimoji="0" lang="it-IT" sz="3200" b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adattamenti fisiologici</a:t>
            </a:r>
            <a:r>
              <a:rPr kumimoji="0" lang="it-IT" sz="3200" b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molto importanti nella terapia dell'obesità.</a:t>
            </a:r>
            <a:endParaRPr kumimoji="0" lang="it-IT" sz="3200" b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620689"/>
            <a:ext cx="8147248" cy="2880319"/>
          </a:xfrm>
        </p:spPr>
        <p:txBody>
          <a:bodyPr>
            <a:normAutofit fontScale="32500" lnSpcReduction="20000"/>
          </a:bodyPr>
          <a:lstStyle/>
          <a:p>
            <a:pPr algn="just">
              <a:buNone/>
            </a:pPr>
            <a:r>
              <a:rPr lang="it-IT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just">
              <a:lnSpc>
                <a:spcPct val="170000"/>
              </a:lnSpc>
              <a:buNone/>
            </a:pPr>
            <a:r>
              <a:rPr lang="it-IT" sz="4500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it-IT" sz="7200" dirty="0" smtClean="0">
                <a:solidFill>
                  <a:schemeClr val="accent1">
                    <a:lumMod val="50000"/>
                  </a:schemeClr>
                </a:solidFill>
              </a:rPr>
              <a:t>L'</a:t>
            </a:r>
            <a:r>
              <a:rPr lang="it-IT" sz="7200" b="1" dirty="0" smtClean="0">
                <a:solidFill>
                  <a:schemeClr val="accent1">
                    <a:lumMod val="50000"/>
                  </a:schemeClr>
                </a:solidFill>
              </a:rPr>
              <a:t>obesità</a:t>
            </a:r>
            <a:r>
              <a:rPr lang="it-IT" sz="7200" dirty="0" smtClean="0">
                <a:solidFill>
                  <a:schemeClr val="accent1">
                    <a:lumMod val="50000"/>
                  </a:schemeClr>
                </a:solidFill>
              </a:rPr>
              <a:t> è una condizione medica in cui si è accumulato del grasso corporeo in eccesso che può portare effetti negativi sulla salute, con una conseguente riduzione dell’aspettativa di vita e un aumento dei problemi di salute.</a:t>
            </a:r>
            <a:endParaRPr lang="it-IT" sz="7200" dirty="0" smtClean="0"/>
          </a:p>
          <a:p>
            <a:pPr algn="just">
              <a:buNone/>
            </a:pPr>
            <a:endParaRPr lang="it-IT" sz="4500" dirty="0" smtClean="0"/>
          </a:p>
          <a:p>
            <a:pPr algn="just">
              <a:buNone/>
            </a:pPr>
            <a:r>
              <a:rPr lang="it-IT" sz="4500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endParaRPr lang="it-IT" sz="4500" u="sng" baseline="30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endParaRPr lang="it-IT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it-IT" sz="2400" dirty="0" smtClean="0"/>
          </a:p>
          <a:p>
            <a:pPr algn="ctr">
              <a:buNone/>
            </a:pPr>
            <a:endParaRPr lang="it-IT" sz="1400" dirty="0" smtClean="0"/>
          </a:p>
          <a:p>
            <a:pPr algn="ctr">
              <a:buNone/>
            </a:pPr>
            <a:endParaRPr lang="it-IT" sz="1400" dirty="0" smtClean="0"/>
          </a:p>
          <a:p>
            <a:pPr algn="ctr">
              <a:buNone/>
            </a:pPr>
            <a:endParaRPr lang="it-IT" sz="1400" dirty="0" smtClean="0"/>
          </a:p>
        </p:txBody>
      </p:sp>
      <p:pic>
        <p:nvPicPr>
          <p:cNvPr id="2051" name="Picture 3" descr="E:\obesi\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573016"/>
            <a:ext cx="4286250" cy="265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542928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it-IT" b="1" dirty="0" smtClean="0"/>
              <a:t>Gli adattamenti più immediati</a:t>
            </a:r>
            <a:r>
              <a:rPr lang="it-IT" dirty="0" smtClean="0"/>
              <a:t> sono quelli a carico dell’</a:t>
            </a:r>
            <a:endParaRPr lang="it-IT" b="1" dirty="0" smtClean="0"/>
          </a:p>
          <a:p>
            <a:pPr algn="just">
              <a:buNone/>
            </a:pPr>
            <a:r>
              <a:rPr lang="it-IT" b="1" dirty="0" smtClean="0"/>
              <a:t>apparato locomotore:</a:t>
            </a:r>
            <a:endParaRPr lang="it-IT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it-IT" dirty="0" smtClean="0"/>
              <a:t>aumento del tono e della massa muscolare per una migliorata sintesi proteica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it-IT" dirty="0" smtClean="0"/>
              <a:t>migliore qualità del tessuto tendineo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it-IT" dirty="0" smtClean="0"/>
              <a:t>a livello osseo migliora il metabolismo del calcio con  aumento della densità ossea e della resistenza meccanica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it-IT" dirty="0" smtClean="0"/>
              <a:t>le articolazioni sono meglio nutrite e lubrificate dal liquido sinoviale, dando luogo ad un positivo inspessimento delle cartilagini articolari.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158" y="1214422"/>
            <a:ext cx="8501122" cy="171052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it-IT" sz="2800" b="1" dirty="0" smtClean="0"/>
              <a:t>Adattamenti a più lungo termine </a:t>
            </a:r>
            <a:r>
              <a:rPr lang="it-IT" sz="2800" dirty="0" smtClean="0"/>
              <a:t>si verificano a</a:t>
            </a:r>
          </a:p>
          <a:p>
            <a:pPr algn="just">
              <a:buNone/>
            </a:pPr>
            <a:r>
              <a:rPr lang="it-IT" sz="2800" dirty="0" smtClean="0"/>
              <a:t>carico dell'apparato respiratorio e cardiocircolatorio:</a:t>
            </a:r>
          </a:p>
          <a:p>
            <a:pPr>
              <a:buNone/>
            </a:pPr>
            <a:endParaRPr lang="it-IT" dirty="0"/>
          </a:p>
        </p:txBody>
      </p:sp>
      <p:pic>
        <p:nvPicPr>
          <p:cNvPr id="1026" name="Picture 2" descr="E:\immagini corso obesi\cuore_animato_g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564904"/>
            <a:ext cx="3168352" cy="3168352"/>
          </a:xfrm>
          <a:prstGeom prst="rect">
            <a:avLst/>
          </a:prstGeom>
          <a:noFill/>
        </p:spPr>
      </p:pic>
      <p:pic>
        <p:nvPicPr>
          <p:cNvPr id="1027" name="Picture 3" descr="E:\immagini corso obesi\polmoni_123873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492896"/>
            <a:ext cx="3228144" cy="3244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323528" y="1571588"/>
            <a:ext cx="8501122" cy="4377692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it-IT" sz="2400" dirty="0" smtClean="0"/>
              <a:t>Aumenta la capacità contrattile del muscolo cardiaco, con  conseguente aumento della gittata cardiaca e diminuzione della frequenza cardiaca a riposo</a:t>
            </a:r>
          </a:p>
          <a:p>
            <a:pPr marL="514350" indent="-514350" algn="just">
              <a:buFont typeface="+mj-lt"/>
              <a:buAutoNum type="arabicPeriod"/>
            </a:pPr>
            <a:endParaRPr lang="it-IT" sz="24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it-IT" sz="2400" dirty="0" smtClean="0"/>
              <a:t>Aumenta il trofismo dei vasi che acquisiscono maggiore elasticità, migliora la capillarizzazione con aumento del sangue in periferia e diminuzione della pressione arteriosa </a:t>
            </a:r>
          </a:p>
          <a:p>
            <a:pPr>
              <a:buNone/>
            </a:pP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933680"/>
          </a:xfrm>
        </p:spPr>
        <p:txBody>
          <a:bodyPr/>
          <a:lstStyle/>
          <a:p>
            <a:pPr marL="514350" indent="-514350" algn="just">
              <a:buNone/>
            </a:pPr>
            <a:r>
              <a:rPr lang="it-IT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 </a:t>
            </a:r>
            <a:r>
              <a:rPr lang="it-IT" sz="2400" dirty="0" smtClean="0"/>
              <a:t>Migliora la capacità respiratoria, grazie all'aumento dell'ampiezza degli atti respiratori, dovuti ad una migliorata mobilizzazione della gabbia toracica </a:t>
            </a:r>
          </a:p>
          <a:p>
            <a:pPr marL="514350" indent="-514350" algn="just">
              <a:buNone/>
            </a:pPr>
            <a:endParaRPr lang="it-IT" sz="2400" dirty="0" smtClean="0"/>
          </a:p>
          <a:p>
            <a:pPr marL="514350" indent="-514350" algn="just">
              <a:buNone/>
            </a:pPr>
            <a:r>
              <a:rPr lang="it-IT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4. </a:t>
            </a:r>
            <a:r>
              <a:rPr lang="it-IT" sz="2400" dirty="0" smtClean="0"/>
              <a:t>Aumentano gli scambi gassosi al livello degli alveoli polmonari, aumenta la capacità di trasporto dell'ossigeno nel sangue e la capacità di cederlo in periferia agli organi.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7584" y="1700808"/>
            <a:ext cx="7704856" cy="316835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it-IT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it-IT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it-IT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it-IT" b="1" dirty="0" smtClean="0">
                <a:solidFill>
                  <a:schemeClr val="accent3"/>
                </a:solidFill>
              </a:rPr>
              <a:t> </a:t>
            </a:r>
            <a:r>
              <a:rPr lang="it-IT" sz="4000" b="1" dirty="0" smtClean="0">
                <a:solidFill>
                  <a:schemeClr val="accent3"/>
                </a:solidFill>
              </a:rPr>
              <a:t>L'esercizio per </a:t>
            </a:r>
          </a:p>
          <a:p>
            <a:pPr algn="ctr">
              <a:buNone/>
            </a:pPr>
            <a:r>
              <a:rPr lang="it-IT" sz="4000" b="1" dirty="0" smtClean="0">
                <a:solidFill>
                  <a:schemeClr val="accent3"/>
                </a:solidFill>
              </a:rPr>
              <a:t>il calo ponderale</a:t>
            </a:r>
            <a:r>
              <a:rPr lang="it-IT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 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it-IT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 descr="E:\immagini corso obesi\0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88840"/>
            <a:ext cx="768644" cy="1652584"/>
          </a:xfrm>
          <a:prstGeom prst="rect">
            <a:avLst/>
          </a:prstGeom>
          <a:noFill/>
        </p:spPr>
      </p:pic>
      <p:pic>
        <p:nvPicPr>
          <p:cNvPr id="3075" name="Picture 3" descr="E:\immagini corso obesi\01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2060848"/>
            <a:ext cx="720080" cy="1191405"/>
          </a:xfrm>
          <a:prstGeom prst="rect">
            <a:avLst/>
          </a:prstGeom>
          <a:noFill/>
        </p:spPr>
      </p:pic>
      <p:pic>
        <p:nvPicPr>
          <p:cNvPr id="3076" name="Picture 4" descr="E:\immagini corso obesi\03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988840"/>
            <a:ext cx="1475345" cy="639316"/>
          </a:xfrm>
          <a:prstGeom prst="rect">
            <a:avLst/>
          </a:prstGeom>
          <a:noFill/>
        </p:spPr>
      </p:pic>
      <p:pic>
        <p:nvPicPr>
          <p:cNvPr id="3077" name="Picture 5" descr="E:\immagini corso obesi\04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4797152"/>
            <a:ext cx="792088" cy="1227736"/>
          </a:xfrm>
          <a:prstGeom prst="rect">
            <a:avLst/>
          </a:prstGeom>
          <a:noFill/>
        </p:spPr>
      </p:pic>
      <p:pic>
        <p:nvPicPr>
          <p:cNvPr id="3078" name="Picture 6" descr="E:\immagini corso obesi\05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5157192"/>
            <a:ext cx="936104" cy="1105123"/>
          </a:xfrm>
          <a:prstGeom prst="rect">
            <a:avLst/>
          </a:prstGeom>
          <a:noFill/>
        </p:spPr>
      </p:pic>
      <p:pic>
        <p:nvPicPr>
          <p:cNvPr id="3079" name="Picture 7" descr="E:\immagini corso obesi\08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5085184"/>
            <a:ext cx="1475345" cy="639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b="1" dirty="0" smtClean="0"/>
              <a:t>   </a:t>
            </a:r>
            <a:r>
              <a:rPr lang="it-IT" b="1" dirty="0" smtClean="0">
                <a:solidFill>
                  <a:schemeClr val="accent3"/>
                </a:solidFill>
              </a:rPr>
              <a:t>Come stabilire l’intensità di lavoro?</a:t>
            </a:r>
          </a:p>
          <a:p>
            <a:pPr>
              <a:buNone/>
            </a:pPr>
            <a:r>
              <a:rPr lang="it-IT" dirty="0" smtClean="0"/>
              <a:t> </a:t>
            </a:r>
          </a:p>
          <a:p>
            <a:pPr>
              <a:buNone/>
            </a:pPr>
            <a:r>
              <a:rPr lang="it-IT" dirty="0" smtClean="0"/>
              <a:t>   </a:t>
            </a:r>
            <a:r>
              <a:rPr lang="it-IT" b="1" dirty="0" smtClean="0"/>
              <a:t>Un lavoro breve ad alta intensità non è utile per il calo ponderale, </a:t>
            </a:r>
            <a:r>
              <a:rPr lang="it-IT" dirty="0" smtClean="0"/>
              <a:t>poiché stanca velocemente e non incide efficacemente sulla spesa energetica che risulta ridotta.</a:t>
            </a:r>
            <a:endParaRPr lang="it-IT" dirty="0"/>
          </a:p>
        </p:txBody>
      </p:sp>
      <p:pic>
        <p:nvPicPr>
          <p:cNvPr id="5122" name="Picture 2" descr="E:\immagini corso obesi\imagesCA8PRB6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653136"/>
            <a:ext cx="1110910" cy="1940746"/>
          </a:xfrm>
          <a:prstGeom prst="rect">
            <a:avLst/>
          </a:prstGeom>
          <a:noFill/>
        </p:spPr>
      </p:pic>
      <p:pic>
        <p:nvPicPr>
          <p:cNvPr id="5123" name="Picture 3" descr="E:\immagini corso obesi\imagesCA4LJJN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61891">
            <a:off x="6724266" y="1181781"/>
            <a:ext cx="1228902" cy="1364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764704"/>
            <a:ext cx="4752528" cy="216024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it-IT" b="1" dirty="0" smtClean="0"/>
              <a:t>    </a:t>
            </a:r>
          </a:p>
          <a:p>
            <a:pPr>
              <a:buNone/>
            </a:pPr>
            <a:r>
              <a:rPr lang="it-IT" sz="11200" dirty="0" smtClean="0"/>
              <a:t>   L'intensità di lavoro da ritenersi ideale per il calo ponderale, </a:t>
            </a:r>
          </a:p>
          <a:p>
            <a:pPr>
              <a:buNone/>
            </a:pPr>
            <a:r>
              <a:rPr lang="it-IT" sz="11200" dirty="0" smtClean="0"/>
              <a:t>   quindi per bruciare i grassi, è un'intensità bassa, </a:t>
            </a:r>
          </a:p>
          <a:p>
            <a:pPr>
              <a:buNone/>
            </a:pPr>
            <a:r>
              <a:rPr lang="it-IT" sz="11200" dirty="0" smtClean="0"/>
              <a:t>   all'interno della soglia aerobica, tra il 60 e il 70%</a:t>
            </a:r>
          </a:p>
          <a:p>
            <a:pPr>
              <a:buNone/>
            </a:pPr>
            <a:r>
              <a:rPr lang="it-IT" sz="11200" dirty="0" smtClean="0"/>
              <a:t>   della propria frequenza cardiaca massima. </a:t>
            </a:r>
            <a:endParaRPr lang="it-IT" sz="112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IT" sz="7400" dirty="0" smtClean="0">
                <a:solidFill>
                  <a:srgbClr val="FF0000"/>
                </a:solidFill>
              </a:rPr>
              <a:t>   </a:t>
            </a:r>
            <a:endParaRPr lang="it-IT" sz="7400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    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 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67544" y="4437112"/>
            <a:ext cx="84249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800" dirty="0" smtClean="0"/>
          </a:p>
          <a:p>
            <a:r>
              <a:rPr lang="it-IT" sz="2800" dirty="0" smtClean="0"/>
              <a:t>A questo livello si produce inoltre </a:t>
            </a:r>
          </a:p>
          <a:p>
            <a:r>
              <a:rPr lang="it-IT" sz="2800" dirty="0" smtClean="0"/>
              <a:t>un lieve incremento del tono muscolare </a:t>
            </a:r>
          </a:p>
          <a:p>
            <a:r>
              <a:rPr lang="it-IT" sz="2800" dirty="0" smtClean="0"/>
              <a:t>ed inizia l'adattamento cardiovascolare.</a:t>
            </a:r>
            <a:endParaRPr lang="it-IT" sz="2000" dirty="0"/>
          </a:p>
        </p:txBody>
      </p:sp>
      <p:pic>
        <p:nvPicPr>
          <p:cNvPr id="2051" name="Picture 3" descr="C:\Documents and Settings\uorrfpass\Documenti\priscilla\immagini corso obesi 2\pompier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916832"/>
            <a:ext cx="2034226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b="1" dirty="0" smtClean="0"/>
              <a:t>     </a:t>
            </a:r>
          </a:p>
          <a:p>
            <a:pPr>
              <a:buNone/>
            </a:pPr>
            <a:r>
              <a:rPr lang="it-IT" sz="2800" b="1" dirty="0" smtClean="0"/>
              <a:t>   </a:t>
            </a:r>
            <a:r>
              <a:rPr lang="it-IT" sz="2800" dirty="0" smtClean="0"/>
              <a:t>Il tempo da dedicare ad ogni seduta di attività fisica deve essere</a:t>
            </a:r>
            <a:r>
              <a:rPr lang="it-IT" sz="2800" b="1" dirty="0" smtClean="0"/>
              <a:t> non meno di 30-45 minuti, </a:t>
            </a:r>
            <a:r>
              <a:rPr lang="it-IT" sz="2800" dirty="0" smtClean="0"/>
              <a:t>per una frequenza settimanale di </a:t>
            </a:r>
            <a:r>
              <a:rPr lang="it-IT" sz="2800" b="1" dirty="0" smtClean="0"/>
              <a:t>minimo tre volte</a:t>
            </a:r>
            <a:r>
              <a:rPr lang="it-IT" sz="2800" dirty="0" smtClean="0"/>
              <a:t>.</a:t>
            </a:r>
          </a:p>
          <a:p>
            <a:pPr>
              <a:buNone/>
            </a:pPr>
            <a:endParaRPr lang="it-IT" sz="2800" dirty="0" smtClean="0"/>
          </a:p>
          <a:p>
            <a:pPr>
              <a:buNone/>
            </a:pPr>
            <a:r>
              <a:rPr lang="it-IT" sz="2800" b="1" dirty="0" smtClean="0"/>
              <a:t>   </a:t>
            </a:r>
            <a:r>
              <a:rPr lang="it-IT" sz="2800" dirty="0" smtClean="0"/>
              <a:t>Questo ritmo di lavoro è applicabile a qualunque attività si decida di praticare. </a:t>
            </a:r>
            <a:endParaRPr lang="it-IT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840303"/>
          </a:xfrm>
        </p:spPr>
        <p:txBody>
          <a:bodyPr>
            <a:normAutofit/>
          </a:bodyPr>
          <a:lstStyle/>
          <a:p>
            <a:pPr>
              <a:buNone/>
            </a:pPr>
            <a:endParaRPr lang="it-IT" dirty="0" smtClean="0"/>
          </a:p>
          <a:p>
            <a:pPr>
              <a:lnSpc>
                <a:spcPct val="150000"/>
              </a:lnSpc>
              <a:buNone/>
            </a:pPr>
            <a:r>
              <a:rPr lang="it-IT" dirty="0" smtClean="0"/>
              <a:t>   Per migliorare la qualità e la velocità di dimagrimento, questo lavoro aerobico può essere integrato con un'attività anaerobica di potenziamento muscolare, soprattutto dei grossi gruppi muscolari. </a:t>
            </a:r>
            <a:endParaRPr lang="it-IT" dirty="0"/>
          </a:p>
        </p:txBody>
      </p:sp>
      <p:pic>
        <p:nvPicPr>
          <p:cNvPr id="6146" name="Picture 2" descr="E:\immagini corso obesi\06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149080"/>
            <a:ext cx="1575048" cy="1312540"/>
          </a:xfrm>
          <a:prstGeom prst="rect">
            <a:avLst/>
          </a:prstGeom>
          <a:noFill/>
        </p:spPr>
      </p:pic>
      <p:pic>
        <p:nvPicPr>
          <p:cNvPr id="1026" name="Picture 2" descr="F:\bodybuilding-immagine-animata-000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437112"/>
            <a:ext cx="1094522" cy="1584176"/>
          </a:xfrm>
          <a:prstGeom prst="rect">
            <a:avLst/>
          </a:prstGeom>
          <a:noFill/>
        </p:spPr>
      </p:pic>
      <p:pic>
        <p:nvPicPr>
          <p:cNvPr id="1027" name="Picture 3" descr="F:\bodybuilding-immagine-animata-000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725144"/>
            <a:ext cx="1178049" cy="1296144"/>
          </a:xfrm>
          <a:prstGeom prst="rect">
            <a:avLst/>
          </a:prstGeom>
          <a:noFill/>
        </p:spPr>
      </p:pic>
      <p:pic>
        <p:nvPicPr>
          <p:cNvPr id="1028" name="Picture 4" descr="F:\bodybuilding-immagine-animata-000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645024"/>
            <a:ext cx="1500758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dirty="0" smtClean="0"/>
              <a:t>   </a:t>
            </a:r>
          </a:p>
          <a:p>
            <a:pPr>
              <a:buNone/>
            </a:pPr>
            <a:r>
              <a:rPr lang="it-IT" dirty="0" smtClean="0"/>
              <a:t>   L’aumento del metabolismo basale è direttamente proporzionale all’incremento delle masse muscolari. Aumenta così la capacità di bruciare le riserve energetiche dell'organismo. 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   Il potenziamento muscolare favorisce la maggiore stabilizzazione delle articolazioni, in particolare degli arti inferiori, più stressati dal carico corporeo. 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sz="2800" dirty="0" smtClean="0">
                <a:solidFill>
                  <a:schemeClr val="accent1">
                    <a:lumMod val="50000"/>
                  </a:schemeClr>
                </a:solidFill>
              </a:rPr>
              <a:t>   L’ </a:t>
            </a:r>
            <a:r>
              <a:rPr lang="it-IT" sz="2800" b="1" dirty="0" smtClean="0">
                <a:solidFill>
                  <a:schemeClr val="accent1">
                    <a:lumMod val="50000"/>
                  </a:schemeClr>
                </a:solidFill>
              </a:rPr>
              <a:t>indice di massa corporea </a:t>
            </a:r>
            <a:r>
              <a:rPr lang="it-IT" sz="2800" dirty="0" smtClean="0">
                <a:solidFill>
                  <a:schemeClr val="accent1">
                    <a:lumMod val="50000"/>
                  </a:schemeClr>
                </a:solidFill>
              </a:rPr>
              <a:t>(IMC), o BMI (</a:t>
            </a:r>
            <a:r>
              <a:rPr lang="it-IT" sz="2800" i="1" dirty="0" smtClean="0">
                <a:solidFill>
                  <a:schemeClr val="accent1">
                    <a:lumMod val="50000"/>
                  </a:schemeClr>
                </a:solidFill>
              </a:rPr>
              <a:t>Body Mass </a:t>
            </a:r>
            <a:r>
              <a:rPr lang="it-IT" sz="2800" i="1" dirty="0" err="1" smtClean="0">
                <a:solidFill>
                  <a:schemeClr val="accent1">
                    <a:lumMod val="50000"/>
                  </a:schemeClr>
                </a:solidFill>
              </a:rPr>
              <a:t>Index</a:t>
            </a:r>
            <a:r>
              <a:rPr lang="it-IT" sz="2800" dirty="0" smtClean="0">
                <a:solidFill>
                  <a:schemeClr val="accent1">
                    <a:lumMod val="50000"/>
                  </a:schemeClr>
                </a:solidFill>
              </a:rPr>
              <a:t>) è un valore che mette a confronto peso e altezza, definendo le persone in sovrappeso (se il loro IMC è compreso tra 25 e 30 kg/m</a:t>
            </a:r>
            <a:r>
              <a:rPr lang="it-IT" sz="2800" baseline="30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it-IT" sz="2800" dirty="0" smtClean="0">
                <a:solidFill>
                  <a:schemeClr val="accent1">
                    <a:lumMod val="50000"/>
                  </a:schemeClr>
                </a:solidFill>
              </a:rPr>
              <a:t>) e obese quando è maggiore di 30 kg/m</a:t>
            </a:r>
            <a:r>
              <a:rPr lang="it-IT" sz="2800" baseline="30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it-IT" sz="28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79712" y="3786166"/>
            <a:ext cx="8258204" cy="3071834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it-IT" sz="4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it-IT" sz="4400" b="1" dirty="0" smtClean="0">
                <a:solidFill>
                  <a:schemeClr val="accent3"/>
                </a:solidFill>
              </a:rPr>
              <a:t>Criteri di scelta </a:t>
            </a:r>
          </a:p>
          <a:p>
            <a:pPr algn="ctr">
              <a:buNone/>
            </a:pPr>
            <a:r>
              <a:rPr lang="it-IT" sz="4400" b="1" dirty="0" smtClean="0">
                <a:solidFill>
                  <a:schemeClr val="accent3"/>
                </a:solidFill>
              </a:rPr>
              <a:t>dell'attività fisica</a:t>
            </a:r>
            <a:r>
              <a:rPr lang="it-IT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 </a:t>
            </a:r>
            <a:r>
              <a:rPr lang="it-IT" sz="4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pPr algn="ctr">
              <a:buNone/>
            </a:pPr>
            <a:r>
              <a:rPr lang="it-IT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pPr algn="ctr">
              <a:buNone/>
            </a:pPr>
            <a:endParaRPr lang="it-IT" sz="4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it-IT" sz="4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it-IT" sz="4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it-IT" sz="4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5603" name="Picture 3" descr="E:\immagini corso obesi\imagesCA60Y7X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96952"/>
            <a:ext cx="2860170" cy="2047717"/>
          </a:xfrm>
          <a:prstGeom prst="rect">
            <a:avLst/>
          </a:prstGeom>
          <a:noFill/>
        </p:spPr>
      </p:pic>
      <p:sp>
        <p:nvSpPr>
          <p:cNvPr id="6" name="Fumetto 4 5"/>
          <p:cNvSpPr/>
          <p:nvPr/>
        </p:nvSpPr>
        <p:spPr>
          <a:xfrm>
            <a:off x="2771800" y="1052736"/>
            <a:ext cx="3744416" cy="2016224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5604" name="Picture 4" descr="E:\immagini corso obesi\imagesCAUSX3K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060848"/>
            <a:ext cx="825728" cy="533971"/>
          </a:xfrm>
          <a:prstGeom prst="rect">
            <a:avLst/>
          </a:prstGeom>
          <a:noFill/>
        </p:spPr>
      </p:pic>
      <p:pic>
        <p:nvPicPr>
          <p:cNvPr id="25605" name="Picture 5" descr="E:\immagini corso obesi\imagesCA6H2CF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340768"/>
            <a:ext cx="619125" cy="619125"/>
          </a:xfrm>
          <a:prstGeom prst="rect">
            <a:avLst/>
          </a:prstGeom>
          <a:noFill/>
        </p:spPr>
      </p:pic>
      <p:pic>
        <p:nvPicPr>
          <p:cNvPr id="25606" name="Picture 6" descr="E:\immagini corso obesi\imagesCA98H9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1484784"/>
            <a:ext cx="801812" cy="977820"/>
          </a:xfrm>
          <a:prstGeom prst="rect">
            <a:avLst/>
          </a:prstGeom>
          <a:noFill/>
        </p:spPr>
      </p:pic>
      <p:pic>
        <p:nvPicPr>
          <p:cNvPr id="25607" name="Picture 7" descr="E:\immagini corso obesi\imagesCAXP2RZ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268760"/>
            <a:ext cx="755147" cy="1002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lnSpc>
                <a:spcPct val="150000"/>
              </a:lnSpc>
              <a:buNone/>
            </a:pPr>
            <a:r>
              <a:rPr lang="it-IT" dirty="0" smtClean="0"/>
              <a:t>Nella scelta di una attività fisica bisogna tenere in</a:t>
            </a:r>
          </a:p>
          <a:p>
            <a:pPr>
              <a:lnSpc>
                <a:spcPct val="150000"/>
              </a:lnSpc>
              <a:buNone/>
            </a:pPr>
            <a:r>
              <a:rPr lang="it-IT" dirty="0" smtClean="0"/>
              <a:t>considerazione: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la praticabilità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 il divertimento </a:t>
            </a:r>
          </a:p>
          <a:p>
            <a:pPr>
              <a:lnSpc>
                <a:spcPct val="150000"/>
              </a:lnSpc>
            </a:pPr>
            <a:r>
              <a:rPr lang="it-IT" dirty="0" smtClean="0"/>
              <a:t>il grado di efficacia nella riduzione del grasso.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it-IT" b="1" dirty="0" smtClean="0"/>
              <a:t>    </a:t>
            </a:r>
          </a:p>
          <a:p>
            <a:pPr>
              <a:lnSpc>
                <a:spcPct val="150000"/>
              </a:lnSpc>
              <a:buNone/>
            </a:pPr>
            <a:r>
              <a:rPr lang="it-IT" dirty="0" smtClean="0"/>
              <a:t>   Esempi di attività motorie che coinvolgono il corpo nella sua globalità  sono la corsa, il nuoto e la ginnastica artistica.</a:t>
            </a:r>
          </a:p>
          <a:p>
            <a:pPr>
              <a:lnSpc>
                <a:spcPct val="150000"/>
              </a:lnSpc>
              <a:buNone/>
            </a:pPr>
            <a:endParaRPr lang="it-IT" dirty="0"/>
          </a:p>
        </p:txBody>
      </p:sp>
      <p:pic>
        <p:nvPicPr>
          <p:cNvPr id="23553" name="Picture 1" descr="E:\immagini corso obesi\can-stock-photo_csp87293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221088"/>
            <a:ext cx="2286822" cy="2291904"/>
          </a:xfrm>
          <a:prstGeom prst="rect">
            <a:avLst/>
          </a:prstGeom>
          <a:noFill/>
        </p:spPr>
      </p:pic>
      <p:pic>
        <p:nvPicPr>
          <p:cNvPr id="23554" name="Picture 2" descr="E:\immagini corso obesi\61d4de7cac0132659b34c1e7a9f8594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36060"/>
            <a:ext cx="2120858" cy="1973868"/>
          </a:xfrm>
          <a:prstGeom prst="rect">
            <a:avLst/>
          </a:prstGeom>
          <a:noFill/>
        </p:spPr>
      </p:pic>
      <p:pic>
        <p:nvPicPr>
          <p:cNvPr id="23555" name="Picture 3" descr="E:\immagini corso obesi\10181542-esecuzione-di-bamb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4077072"/>
            <a:ext cx="2599984" cy="2424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484030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it-IT" dirty="0" smtClean="0"/>
              <a:t>   </a:t>
            </a:r>
            <a:r>
              <a:rPr lang="it-IT" sz="2400" dirty="0" smtClean="0"/>
              <a:t>Specialmente all’inizio dell’attività sportiva, l'obesità può rappresentare un limite per l'efficienza delle prestazione, comportando un danno psicologico e fisico (sollecitazione eccessiva per le articolazioni).</a:t>
            </a:r>
          </a:p>
          <a:p>
            <a:pPr algn="just">
              <a:lnSpc>
                <a:spcPct val="150000"/>
              </a:lnSpc>
              <a:buNone/>
            </a:pPr>
            <a:r>
              <a:rPr lang="it-IT" sz="2400" dirty="0" smtClean="0"/>
              <a:t>    Alcuni sport come calcio, basket e pallavolo possono evidenziare limiti fisici e psicologici.</a:t>
            </a:r>
          </a:p>
          <a:p>
            <a:pPr algn="just">
              <a:buNone/>
            </a:pPr>
            <a:endParaRPr lang="it-IT" dirty="0" smtClean="0"/>
          </a:p>
          <a:p>
            <a:pPr algn="just">
              <a:buNone/>
            </a:pPr>
            <a:endParaRPr lang="it-IT" dirty="0"/>
          </a:p>
        </p:txBody>
      </p:sp>
      <p:pic>
        <p:nvPicPr>
          <p:cNvPr id="22529" name="Picture 1" descr="E:\immagini corso obesi\gif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25144"/>
            <a:ext cx="2592288" cy="1714500"/>
          </a:xfrm>
          <a:prstGeom prst="rect">
            <a:avLst/>
          </a:prstGeom>
          <a:noFill/>
        </p:spPr>
      </p:pic>
      <p:pic>
        <p:nvPicPr>
          <p:cNvPr id="22530" name="Picture 2" descr="E:\immagini corso obesi\43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581128"/>
            <a:ext cx="1656184" cy="1656184"/>
          </a:xfrm>
          <a:prstGeom prst="rect">
            <a:avLst/>
          </a:prstGeom>
          <a:noFill/>
        </p:spPr>
      </p:pic>
      <p:pic>
        <p:nvPicPr>
          <p:cNvPr id="22531" name="Picture 3" descr="E:\immagini corso obesi\65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365104"/>
            <a:ext cx="1152128" cy="2142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it-IT" dirty="0" smtClean="0"/>
              <a:t>   L'allenamento, </a:t>
            </a:r>
            <a:r>
              <a:rPr lang="it-IT" b="1" dirty="0" smtClean="0"/>
              <a:t>se costante</a:t>
            </a:r>
            <a:r>
              <a:rPr lang="it-IT" dirty="0" smtClean="0"/>
              <a:t>, accresce l’efficienza fisica dell’obeso: scompaiono progressivamente i limiti fisici e migliorano le prestazioni, così come  l'abilità motoria. </a:t>
            </a:r>
          </a:p>
          <a:p>
            <a:pPr>
              <a:buNone/>
            </a:pPr>
            <a:endParaRPr lang="it-IT" sz="1800" dirty="0" smtClean="0"/>
          </a:p>
          <a:p>
            <a:pPr>
              <a:lnSpc>
                <a:spcPct val="150000"/>
              </a:lnSpc>
              <a:buNone/>
            </a:pPr>
            <a:r>
              <a:rPr lang="it-IT" dirty="0" smtClean="0"/>
              <a:t>   Cresce l’autostima e la fiducia, con l'abbattimento dei limiti psicologici che spesso frenano i soggetti obesi. 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orrfpass\Documenti\priscilla\immagini corso obesi\1___GES___SI_ACCOST__E_CAMMINAVA_CON_LORO_html_3082abf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8280920" cy="5667575"/>
          </a:xfrm>
          <a:prstGeom prst="rect">
            <a:avLst/>
          </a:prstGeom>
          <a:noFill/>
        </p:spPr>
      </p:pic>
      <p:sp>
        <p:nvSpPr>
          <p:cNvPr id="8" name="Ovale 7"/>
          <p:cNvSpPr/>
          <p:nvPr/>
        </p:nvSpPr>
        <p:spPr>
          <a:xfrm rot="570010">
            <a:off x="4620901" y="797105"/>
            <a:ext cx="4032448" cy="1800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5220072" y="1052736"/>
            <a:ext cx="2664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chemeClr val="accent3"/>
                </a:solidFill>
              </a:rPr>
              <a:t>Il cammino come terapia</a:t>
            </a:r>
            <a:endParaRPr lang="it-IT" sz="32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03385" y="857232"/>
            <a:ext cx="7775331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>
                <a:solidFill>
                  <a:schemeClr val="accent3"/>
                </a:solidFill>
                <a:latin typeface="+mn-lt"/>
              </a:rPr>
              <a:t>Vantaggi</a:t>
            </a:r>
            <a:r>
              <a:rPr lang="it-IT" i="1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it-IT" dirty="0">
                <a:solidFill>
                  <a:schemeClr val="accent3"/>
                </a:solidFill>
                <a:latin typeface="+mn-lt"/>
              </a:rPr>
              <a:t>del</a:t>
            </a:r>
            <a:r>
              <a:rPr lang="it-IT" i="1" dirty="0">
                <a:solidFill>
                  <a:schemeClr val="accent3"/>
                </a:solidFill>
                <a:latin typeface="+mn-lt"/>
              </a:rPr>
              <a:t> </a:t>
            </a:r>
            <a:r>
              <a:rPr lang="it-IT" dirty="0">
                <a:solidFill>
                  <a:schemeClr val="accent3"/>
                </a:solidFill>
                <a:latin typeface="+mn-lt"/>
              </a:rPr>
              <a:t>cammino</a:t>
            </a:r>
            <a:endParaRPr lang="it-IT" sz="4100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>
          <a:xfrm>
            <a:off x="351692" y="2071678"/>
            <a:ext cx="8370277" cy="4093626"/>
          </a:xfrm>
        </p:spPr>
        <p:txBody>
          <a:bodyPr>
            <a:normAutofit/>
          </a:bodyPr>
          <a:lstStyle/>
          <a:p>
            <a:pPr marL="577901" indent="-577901" algn="just" defTabSz="866851"/>
            <a:r>
              <a:rPr lang="it-IT" sz="2400" dirty="0"/>
              <a:t>A disposizione di </a:t>
            </a:r>
            <a:r>
              <a:rPr lang="it-IT" sz="2400" dirty="0" smtClean="0"/>
              <a:t>tutti, non </a:t>
            </a:r>
            <a:r>
              <a:rPr lang="it-IT" sz="2400" dirty="0"/>
              <a:t>richiede particolari abilità, </a:t>
            </a:r>
            <a:r>
              <a:rPr lang="it-IT" sz="2400" dirty="0" smtClean="0"/>
              <a:t>equipaggiamento o strutture .</a:t>
            </a:r>
          </a:p>
          <a:p>
            <a:pPr marL="577901" indent="-577901" algn="just" defTabSz="866851"/>
            <a:r>
              <a:rPr lang="it-IT" sz="2400" dirty="0" smtClean="0"/>
              <a:t>Coinvolgimento maggiore degli </a:t>
            </a:r>
            <a:r>
              <a:rPr lang="it-IT" sz="2400" dirty="0"/>
              <a:t>uomini (a rischio vascolare più elevato)</a:t>
            </a:r>
          </a:p>
          <a:p>
            <a:pPr marL="577901" indent="-577901" algn="just" defTabSz="866851"/>
            <a:r>
              <a:rPr lang="it-IT" sz="2400" dirty="0" smtClean="0"/>
              <a:t>Vantaggi </a:t>
            </a:r>
            <a:r>
              <a:rPr lang="it-IT" sz="2400" dirty="0"/>
              <a:t>psicologici (contatto con la </a:t>
            </a:r>
            <a:r>
              <a:rPr lang="it-IT" sz="2400" dirty="0" smtClean="0"/>
              <a:t>natura</a:t>
            </a:r>
            <a:r>
              <a:rPr lang="it-IT" sz="2400" dirty="0"/>
              <a:t>,</a:t>
            </a:r>
            <a:r>
              <a:rPr lang="it-IT" sz="2400" dirty="0" smtClean="0"/>
              <a:t> socializzazione, autostima)</a:t>
            </a:r>
            <a:endParaRPr lang="it-IT" sz="2400" dirty="0"/>
          </a:p>
          <a:p>
            <a:pPr marL="577901" indent="-577901" algn="just" defTabSz="866851"/>
            <a:r>
              <a:rPr lang="it-IT" sz="2400" dirty="0" smtClean="0"/>
              <a:t>Basso </a:t>
            </a:r>
            <a:r>
              <a:rPr lang="it-IT" sz="2400" dirty="0"/>
              <a:t>rischio di incidenti e di traumi </a:t>
            </a:r>
            <a:r>
              <a:rPr lang="it-IT" sz="2400" dirty="0" smtClean="0"/>
              <a:t>muscolo-scheletrici</a:t>
            </a:r>
          </a:p>
          <a:p>
            <a:pPr marL="577901" indent="-577901" algn="just" defTabSz="866851"/>
            <a:r>
              <a:rPr lang="it-IT" sz="2400" dirty="0" smtClean="0"/>
              <a:t>Bassi costi</a:t>
            </a:r>
          </a:p>
          <a:p>
            <a:pPr marL="577901" indent="-577901" algn="just" defTabSz="866851"/>
            <a:r>
              <a:rPr lang="it-IT" sz="2400" dirty="0" smtClean="0"/>
              <a:t>Possibilità di camminare in gruppo</a:t>
            </a:r>
            <a:endParaRPr lang="it-IT" sz="2300" dirty="0" smtClean="0"/>
          </a:p>
          <a:p>
            <a:pPr marL="577901" indent="-577901" algn="just" defTabSz="866851">
              <a:lnSpc>
                <a:spcPct val="90000"/>
              </a:lnSpc>
              <a:buNone/>
            </a:pPr>
            <a:endParaRPr lang="it-IT" sz="2300" dirty="0"/>
          </a:p>
          <a:p>
            <a:pPr marL="577901" indent="-577901" algn="just" defTabSz="866851">
              <a:lnSpc>
                <a:spcPct val="90000"/>
              </a:lnSpc>
            </a:pPr>
            <a:endParaRPr lang="it-IT" sz="2300" dirty="0"/>
          </a:p>
          <a:p>
            <a:pPr marL="577901" indent="-577901" algn="just" defTabSz="866851">
              <a:lnSpc>
                <a:spcPct val="90000"/>
              </a:lnSpc>
            </a:pPr>
            <a:endParaRPr lang="it-IT" sz="2300" dirty="0">
              <a:solidFill>
                <a:srgbClr val="0000FF"/>
              </a:solidFill>
            </a:endParaRPr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595EC7C-26EB-4CAF-B0DF-DA8735B19155}" type="slidenum">
              <a:rPr lang="en-US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dirty="0" smtClean="0"/>
              <a:t>L’inizio sarà graduale, circa venti minuti a giorni alterni,</a:t>
            </a:r>
          </a:p>
          <a:p>
            <a:pPr>
              <a:buNone/>
            </a:pPr>
            <a:r>
              <a:rPr lang="it-IT" dirty="0" smtClean="0"/>
              <a:t>per incrementarlo fino a raggiungere i 45/60 minuti,</a:t>
            </a:r>
          </a:p>
          <a:p>
            <a:pPr>
              <a:buNone/>
            </a:pPr>
            <a:r>
              <a:rPr lang="it-IT" dirty="0" smtClean="0"/>
              <a:t>possibilmente tutti i giorni.  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Ogni “uscita” dovrà essere composta da: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una fase di riscaldamento a passo lento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una fase di lavoro vero e proprio a passo veloce: bisogna che lo sforzo produca una modesta accelerazione del battito cardiaco 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una fase di defaticamento a passo lento</a:t>
            </a:r>
          </a:p>
          <a:p>
            <a:pPr marL="514350" indent="-514350">
              <a:buFont typeface="+mj-lt"/>
              <a:buAutoNum type="arabicPeriod"/>
            </a:pPr>
            <a:endParaRPr lang="it-IT" dirty="0" smtClean="0"/>
          </a:p>
          <a:p>
            <a:pPr marL="514350" indent="-514350">
              <a:buFont typeface="+mj-lt"/>
              <a:buAutoNum type="arabicPeriod"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124744"/>
            <a:ext cx="8258204" cy="3456384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it-IT" sz="4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it-IT" sz="4400" b="1" dirty="0" smtClean="0">
                <a:solidFill>
                  <a:schemeClr val="accent3"/>
                </a:solidFill>
              </a:rPr>
              <a:t>Cambiare stile di vita</a:t>
            </a:r>
            <a:r>
              <a:rPr lang="it-IT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 </a:t>
            </a:r>
            <a:r>
              <a:rPr lang="it-IT" sz="4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pPr algn="ctr">
              <a:buNone/>
            </a:pPr>
            <a:r>
              <a:rPr lang="it-IT" sz="4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pPr algn="ctr">
              <a:buNone/>
            </a:pPr>
            <a:endParaRPr lang="it-IT" sz="4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it-IT" sz="4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it-IT" sz="4400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endParaRPr lang="it-IT" sz="4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362" name="Picture 2" descr="E:\immagini corso obesi\seggiolino-bicicletta-come-sceglierlo-disegn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501008"/>
            <a:ext cx="3429000" cy="3076575"/>
          </a:xfrm>
          <a:prstGeom prst="rect">
            <a:avLst/>
          </a:prstGeom>
          <a:noFill/>
        </p:spPr>
      </p:pic>
      <p:pic>
        <p:nvPicPr>
          <p:cNvPr id="2050" name="Picture 2" descr="C:\Documents and Settings\uorrfpass\Documenti\priscilla\immagini corso obesi\imagesT8CYA23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212976"/>
            <a:ext cx="1981200" cy="2305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3942199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it-IT" dirty="0" smtClean="0"/>
          </a:p>
          <a:p>
            <a:pPr>
              <a:buNone/>
            </a:pPr>
            <a:r>
              <a:rPr lang="it-IT" sz="3000" dirty="0" smtClean="0"/>
              <a:t>L'attività fisica, oltre ad essere di tipo sportivo deve </a:t>
            </a:r>
            <a:r>
              <a:rPr lang="it-IT" sz="2800" dirty="0" smtClean="0"/>
              <a:t>essere</a:t>
            </a:r>
            <a:endParaRPr lang="it-IT" sz="3000" dirty="0" smtClean="0"/>
          </a:p>
          <a:p>
            <a:pPr>
              <a:buNone/>
            </a:pPr>
            <a:r>
              <a:rPr lang="it-IT" sz="3000" dirty="0" smtClean="0"/>
              <a:t>connessa con il lavoro e con le attività della vita quotidiana. </a:t>
            </a:r>
          </a:p>
          <a:p>
            <a:pPr>
              <a:buNone/>
            </a:pPr>
            <a:r>
              <a:rPr lang="it-IT" sz="3000" dirty="0" smtClean="0"/>
              <a:t>Occorre :</a:t>
            </a:r>
          </a:p>
          <a:p>
            <a:r>
              <a:rPr lang="it-IT" sz="3000" dirty="0" smtClean="0"/>
              <a:t>Limitare  l’uso della macchina, prediligendo l’uso della bicicletta o il cammino</a:t>
            </a:r>
          </a:p>
          <a:p>
            <a:r>
              <a:rPr lang="it-IT" sz="3000" dirty="0" smtClean="0"/>
              <a:t>utilizzare le scale anche in presenza dell’ascensore </a:t>
            </a:r>
          </a:p>
          <a:p>
            <a:r>
              <a:rPr lang="it-IT" sz="3000" dirty="0" smtClean="0"/>
              <a:t>portare a spasso il cane, fare i lavori di casa, praticare il giardinaggio, lavare l'auto, ecc.</a:t>
            </a:r>
          </a:p>
          <a:p>
            <a:pPr>
              <a:buNone/>
            </a:pPr>
            <a:r>
              <a:rPr lang="it-IT" sz="3000" dirty="0" smtClean="0"/>
              <a:t>      </a:t>
            </a:r>
          </a:p>
        </p:txBody>
      </p:sp>
      <p:pic>
        <p:nvPicPr>
          <p:cNvPr id="14337" name="Picture 1" descr="E:\immagini corso obesi\peter-griffin-cade-dalle-scale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581128"/>
            <a:ext cx="3466356" cy="1913429"/>
          </a:xfrm>
          <a:prstGeom prst="rect">
            <a:avLst/>
          </a:prstGeom>
          <a:noFill/>
        </p:spPr>
      </p:pic>
      <p:pic>
        <p:nvPicPr>
          <p:cNvPr id="14338" name="Picture 2" descr="E:\immagini corso obesi\immagine-caduta-bicicletta-colorata-660x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015866"/>
            <a:ext cx="2088232" cy="2679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908720"/>
            <a:ext cx="8301608" cy="2592288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it-IT" dirty="0" smtClean="0"/>
              <a:t>    </a:t>
            </a:r>
          </a:p>
          <a:p>
            <a:pPr algn="just">
              <a:buNone/>
            </a:pPr>
            <a:r>
              <a:rPr lang="it-IT" sz="4400" dirty="0" smtClean="0"/>
              <a:t>    “L'Oms crede che la </a:t>
            </a:r>
            <a:r>
              <a:rPr lang="it-IT" sz="4400" b="1" dirty="0" smtClean="0"/>
              <a:t>promozione dell'attività fisica </a:t>
            </a:r>
            <a:r>
              <a:rPr lang="it-IT" sz="4400" dirty="0" smtClean="0"/>
              <a:t>per salvaguardare la salute (</a:t>
            </a:r>
            <a:r>
              <a:rPr lang="it-IT" sz="4400" dirty="0" err="1" smtClean="0"/>
              <a:t>HEPA-Health</a:t>
            </a:r>
            <a:r>
              <a:rPr lang="it-IT" sz="4400" dirty="0" smtClean="0"/>
              <a:t> </a:t>
            </a:r>
            <a:r>
              <a:rPr lang="it-IT" sz="4400" dirty="0" err="1" smtClean="0"/>
              <a:t>Enhancing</a:t>
            </a:r>
            <a:r>
              <a:rPr lang="it-IT" sz="4400" dirty="0" smtClean="0"/>
              <a:t> </a:t>
            </a:r>
            <a:r>
              <a:rPr lang="it-IT" sz="4400" dirty="0" err="1" smtClean="0"/>
              <a:t>Physical</a:t>
            </a:r>
            <a:r>
              <a:rPr lang="it-IT" sz="4400" dirty="0" smtClean="0"/>
              <a:t> </a:t>
            </a:r>
            <a:r>
              <a:rPr lang="it-IT" sz="4400" dirty="0" err="1" smtClean="0"/>
              <a:t>Activity</a:t>
            </a:r>
            <a:r>
              <a:rPr lang="it-IT" sz="4400" dirty="0" smtClean="0"/>
              <a:t>) sia un valido strumento per </a:t>
            </a:r>
            <a:r>
              <a:rPr lang="it-IT" sz="4400" b="1" dirty="0" smtClean="0"/>
              <a:t>contrastare la dilagante piaga della sedentarietà </a:t>
            </a:r>
            <a:r>
              <a:rPr lang="it-IT" sz="4400" dirty="0" smtClean="0"/>
              <a:t>che ha tra le sue peggiori conseguenze l'obesità e il diabete, due condizioni che si sostengono a vicenda.”</a:t>
            </a:r>
          </a:p>
          <a:p>
            <a:pPr algn="just">
              <a:buNone/>
            </a:pPr>
            <a:endParaRPr lang="it-IT" sz="2800" dirty="0" smtClean="0"/>
          </a:p>
          <a:p>
            <a:pPr>
              <a:buNone/>
            </a:pPr>
            <a:r>
              <a:rPr lang="it-IT" sz="2800" b="1" dirty="0" smtClean="0"/>
              <a:t> </a:t>
            </a:r>
            <a:endParaRPr lang="it-IT" sz="2800" dirty="0"/>
          </a:p>
        </p:txBody>
      </p:sp>
      <p:pic>
        <p:nvPicPr>
          <p:cNvPr id="3074" name="Picture 2" descr="E:\obesi\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645024"/>
            <a:ext cx="1790700" cy="2476500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755576" y="3861048"/>
            <a:ext cx="36724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Nel 2012 gli italiani che dichiaravano di condurre una </a:t>
            </a:r>
            <a:r>
              <a:rPr lang="it-IT" sz="2400" b="1" dirty="0" smtClean="0"/>
              <a:t>vita sedentaria</a:t>
            </a:r>
            <a:r>
              <a:rPr lang="it-IT" sz="2400" dirty="0" smtClean="0"/>
              <a:t> erano </a:t>
            </a:r>
            <a:r>
              <a:rPr lang="it-IT" sz="2400" b="1" dirty="0" smtClean="0"/>
              <a:t>oltre 23 milioni</a:t>
            </a:r>
            <a:r>
              <a:rPr lang="it-IT" sz="2400" dirty="0" smtClean="0"/>
              <a:t>, ovvero quasi il 40% della popolazione.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827584" y="1340768"/>
            <a:ext cx="40324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2400" dirty="0" smtClean="0"/>
              <a:t>E’ importante inserire l'attività motoria nelle abitudini </a:t>
            </a:r>
          </a:p>
          <a:p>
            <a:pPr>
              <a:buNone/>
            </a:pPr>
            <a:r>
              <a:rPr lang="it-IT" sz="2400" dirty="0" smtClean="0"/>
              <a:t>quotidiane: sarà più facile mantenere il nuovo stile di vita costante nel tempo. </a:t>
            </a:r>
            <a:endParaRPr lang="it-IT" sz="2400" dirty="0"/>
          </a:p>
        </p:txBody>
      </p:sp>
      <p:pic>
        <p:nvPicPr>
          <p:cNvPr id="64514" name="Picture 2" descr="E:\immagini corso obesi\can-stock-photo_csp7303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268760"/>
            <a:ext cx="2970539" cy="2808312"/>
          </a:xfrm>
          <a:prstGeom prst="rect">
            <a:avLst/>
          </a:prstGeom>
          <a:noFill/>
        </p:spPr>
      </p:pic>
      <p:pic>
        <p:nvPicPr>
          <p:cNvPr id="1026" name="Picture 2" descr="F:\giardiniere-immagine-animata-00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682" y="5085184"/>
            <a:ext cx="1019022" cy="1073226"/>
          </a:xfrm>
          <a:prstGeom prst="rect">
            <a:avLst/>
          </a:prstGeom>
          <a:noFill/>
        </p:spPr>
      </p:pic>
      <p:pic>
        <p:nvPicPr>
          <p:cNvPr id="1027" name="Picture 3" descr="F:\giardiniere-immagine-animata-00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5301208"/>
            <a:ext cx="1143725" cy="902389"/>
          </a:xfrm>
          <a:prstGeom prst="rect">
            <a:avLst/>
          </a:prstGeom>
          <a:noFill/>
        </p:spPr>
      </p:pic>
      <p:pic>
        <p:nvPicPr>
          <p:cNvPr id="1028" name="Picture 4" descr="F:\giardiniere-immagine-animata-000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933056"/>
            <a:ext cx="1404014" cy="857318"/>
          </a:xfrm>
          <a:prstGeom prst="rect">
            <a:avLst/>
          </a:prstGeom>
          <a:noFill/>
        </p:spPr>
      </p:pic>
      <p:pic>
        <p:nvPicPr>
          <p:cNvPr id="2" name="Picture 2" descr="C:\Documents and Settings\uorrfpass\Documenti\priscilla\immagini corso obesi 2\can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4869160"/>
            <a:ext cx="3180079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it-IT" dirty="0" smtClean="0"/>
          </a:p>
          <a:p>
            <a:pPr algn="ctr">
              <a:buNone/>
            </a:pPr>
            <a:r>
              <a:rPr lang="it-IT" b="1" dirty="0" smtClean="0">
                <a:solidFill>
                  <a:schemeClr val="accent3"/>
                </a:solidFill>
              </a:rPr>
              <a:t>COME PUO’ UNA PERSONA SEDENTARIA DIVENTARE ATTIVA?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Non bisogna pensare che il cambiamento possa avvenire</a:t>
            </a:r>
          </a:p>
          <a:p>
            <a:pPr>
              <a:buNone/>
            </a:pPr>
            <a:r>
              <a:rPr lang="it-IT" dirty="0" smtClean="0"/>
              <a:t>tutto in una volta.</a:t>
            </a:r>
          </a:p>
          <a:p>
            <a:pPr>
              <a:buNone/>
            </a:pPr>
            <a:endParaRPr lang="it-IT" dirty="0" smtClean="0"/>
          </a:p>
          <a:p>
            <a:pPr marL="514350" indent="-514350">
              <a:buNone/>
            </a:pPr>
            <a:r>
              <a:rPr lang="it-IT" dirty="0" smtClean="0"/>
              <a:t>Bisogna fissare piccoli obiettivi facilmente raggiungibili.</a:t>
            </a:r>
          </a:p>
          <a:p>
            <a:pPr marL="514350" indent="-514350">
              <a:buNone/>
            </a:pPr>
            <a:endParaRPr lang="it-IT" dirty="0" smtClean="0"/>
          </a:p>
          <a:p>
            <a:pPr marL="514350" indent="-514350">
              <a:buNone/>
            </a:pPr>
            <a:r>
              <a:rPr lang="it-IT" dirty="0" smtClean="0"/>
              <a:t>Puntare direttamente all’obiettivo finale, che appare lontano</a:t>
            </a:r>
          </a:p>
          <a:p>
            <a:pPr marL="514350" indent="-514350">
              <a:buNone/>
            </a:pPr>
            <a:r>
              <a:rPr lang="it-IT" dirty="0" smtClean="0"/>
              <a:t>ed irrealizzabile, può causare rinuncia e frustrazione.</a:t>
            </a:r>
          </a:p>
          <a:p>
            <a:pPr>
              <a:buNone/>
            </a:pPr>
            <a:r>
              <a:rPr lang="it-IT" b="1" dirty="0" smtClean="0"/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dirty="0" smtClean="0"/>
              <a:t>Gli psicologi distinguono fasi successive nel</a:t>
            </a:r>
          </a:p>
          <a:p>
            <a:pPr>
              <a:buNone/>
            </a:pPr>
            <a:r>
              <a:rPr lang="it-IT" dirty="0" smtClean="0"/>
              <a:t>cambiamento delle abitudini: </a:t>
            </a:r>
          </a:p>
          <a:p>
            <a:pPr>
              <a:buNone/>
            </a:pPr>
            <a:endParaRPr lang="it-IT" dirty="0" smtClean="0"/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il cambiamento viene preso in considerazione, si comincia a valutare i pro e i contro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si programma l'attività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si comincia a praticarla irregolarmente 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si pratica regolarmente fino a stabilizzare il comportamento nel tempo. </a:t>
            </a:r>
          </a:p>
          <a:p>
            <a:pPr marL="514350" indent="-514350">
              <a:buNone/>
            </a:pPr>
            <a:r>
              <a:rPr lang="it-IT" dirty="0" smtClean="0"/>
              <a:t>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64346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it-IT" sz="11200" dirty="0" smtClean="0">
                <a:solidFill>
                  <a:schemeClr val="accent3"/>
                </a:solidFill>
              </a:rPr>
              <a:t>In sintesi, gli effetti dell'attività fisica sulla salute</a:t>
            </a:r>
          </a:p>
          <a:p>
            <a:pPr>
              <a:buNone/>
            </a:pPr>
            <a:r>
              <a:rPr lang="it-IT" sz="11200" dirty="0" smtClean="0">
                <a:solidFill>
                  <a:schemeClr val="accent3"/>
                </a:solidFill>
              </a:rPr>
              <a:t>sono:</a:t>
            </a:r>
          </a:p>
          <a:p>
            <a:pPr>
              <a:buNone/>
            </a:pPr>
            <a:endParaRPr lang="it-IT" sz="7400" dirty="0" smtClean="0"/>
          </a:p>
          <a:p>
            <a:r>
              <a:rPr lang="it-IT" sz="9600" dirty="0" smtClean="0"/>
              <a:t>La protezione dalle malattie cardiovascolari (ipertensione, infarto, ictus cerebrale)</a:t>
            </a:r>
          </a:p>
          <a:p>
            <a:pPr>
              <a:buNone/>
            </a:pPr>
            <a:r>
              <a:rPr lang="it-IT" sz="9600" dirty="0" smtClean="0"/>
              <a:t> </a:t>
            </a:r>
          </a:p>
          <a:p>
            <a:r>
              <a:rPr lang="it-IT" sz="9600" dirty="0" smtClean="0"/>
              <a:t>La riduzione di colesterolo, trigliceridi e glicemia</a:t>
            </a:r>
          </a:p>
          <a:p>
            <a:endParaRPr lang="it-IT" sz="9600" dirty="0" smtClean="0"/>
          </a:p>
          <a:p>
            <a:r>
              <a:rPr lang="it-IT" sz="9600" dirty="0" smtClean="0"/>
              <a:t>La prevenzione dell'obesità e del diabete</a:t>
            </a:r>
          </a:p>
          <a:p>
            <a:pPr>
              <a:buNone/>
            </a:pPr>
            <a:r>
              <a:rPr lang="it-IT" sz="9600" dirty="0" smtClean="0"/>
              <a:t> </a:t>
            </a:r>
          </a:p>
          <a:p>
            <a:r>
              <a:rPr lang="it-IT" sz="9600" dirty="0" smtClean="0"/>
              <a:t>L’aiuto a combattere le malattie dell'invecchiamento, l'osteoporosi, la disabilità, la stitichezza e la riduzione delle facoltà mentali</a:t>
            </a:r>
          </a:p>
          <a:p>
            <a:endParaRPr lang="it-IT" sz="9600" dirty="0" smtClean="0"/>
          </a:p>
          <a:p>
            <a:r>
              <a:rPr lang="it-IT" sz="9600" dirty="0" smtClean="0"/>
              <a:t>La prevenzione del tumore al colon e alla mammella.</a:t>
            </a:r>
          </a:p>
          <a:p>
            <a:pPr>
              <a:buNone/>
            </a:pPr>
            <a:r>
              <a:rPr lang="it-IT" sz="6500" dirty="0" smtClean="0"/>
              <a:t/>
            </a:r>
            <a:br>
              <a:rPr lang="it-IT" sz="6500" dirty="0" smtClean="0"/>
            </a:br>
            <a:endParaRPr lang="it-IT" sz="6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032448"/>
          </a:xfrm>
        </p:spPr>
        <p:txBody>
          <a:bodyPr>
            <a:normAutofit/>
          </a:bodyPr>
          <a:lstStyle/>
          <a:p>
            <a:r>
              <a:rPr lang="it-IT" sz="2400" dirty="0" smtClean="0"/>
              <a:t>aumento  dell'autostima, della capacità di socializzazione e del senso di benessere</a:t>
            </a:r>
          </a:p>
          <a:p>
            <a:endParaRPr lang="it-IT" sz="2400" dirty="0" smtClean="0"/>
          </a:p>
          <a:p>
            <a:r>
              <a:rPr lang="it-IT" sz="2400" smtClean="0"/>
              <a:t>effetti </a:t>
            </a:r>
            <a:r>
              <a:rPr lang="it-IT" sz="2400" dirty="0" smtClean="0"/>
              <a:t>positivi nel prevenire e nel combattere la depressione: da alcuni studi risulta addirittura un'efficacia pari ai farmaci (solo con un inizio di azione più lento) e una minore frequenza di ricadute nel tempo </a:t>
            </a:r>
          </a:p>
          <a:p>
            <a:endParaRPr lang="it-IT" sz="2400" dirty="0" smtClean="0"/>
          </a:p>
          <a:p>
            <a:r>
              <a:rPr lang="it-IT" sz="2400" dirty="0" smtClean="0"/>
              <a:t>riduzione del consumo di farmaci</a:t>
            </a:r>
            <a:endParaRPr lang="it-IT" sz="1900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5256584"/>
          </a:xfrm>
        </p:spPr>
        <p:txBody>
          <a:bodyPr>
            <a:noAutofit/>
          </a:bodyPr>
          <a:lstStyle/>
          <a:p>
            <a:pPr lvl="0" algn="ctr">
              <a:buNone/>
            </a:pPr>
            <a:endParaRPr lang="it-IT" sz="4000" dirty="0" smtClean="0">
              <a:solidFill>
                <a:schemeClr val="accent2"/>
              </a:solidFill>
            </a:endParaRPr>
          </a:p>
          <a:p>
            <a:pPr lvl="0" algn="ctr">
              <a:buNone/>
            </a:pPr>
            <a:r>
              <a:rPr lang="it-IT" sz="4000" dirty="0" smtClean="0">
                <a:solidFill>
                  <a:schemeClr val="accent3"/>
                </a:solidFill>
              </a:rPr>
              <a:t>“Non c'è cosa che non venga resa più semplice attraverso la costanza, la familiarità e l'allenamento. Attraverso l'allenamento possiamo cambiare e trasformare noi stessi.” </a:t>
            </a:r>
            <a:br>
              <a:rPr lang="it-IT" sz="4000" dirty="0" smtClean="0">
                <a:solidFill>
                  <a:schemeClr val="accent3"/>
                </a:solidFill>
              </a:rPr>
            </a:br>
            <a:endParaRPr lang="it-IT" sz="4000" dirty="0" smtClean="0">
              <a:solidFill>
                <a:schemeClr val="accent3"/>
              </a:solidFill>
            </a:endParaRPr>
          </a:p>
          <a:p>
            <a:pPr lvl="0" algn="ctr">
              <a:buNone/>
            </a:pPr>
            <a:r>
              <a:rPr lang="it-IT" sz="4000" dirty="0" smtClean="0">
                <a:solidFill>
                  <a:schemeClr val="accent3"/>
                </a:solidFill>
              </a:rPr>
              <a:t>                          Dalai Lama</a:t>
            </a:r>
          </a:p>
          <a:p>
            <a:pPr algn="ctr">
              <a:buNone/>
            </a:pPr>
            <a:endParaRPr lang="it-IT" sz="4000" dirty="0" smtClean="0">
              <a:solidFill>
                <a:schemeClr val="accent2"/>
              </a:solidFill>
            </a:endParaRPr>
          </a:p>
        </p:txBody>
      </p:sp>
      <p:pic>
        <p:nvPicPr>
          <p:cNvPr id="1027" name="Picture 3" descr="F:\thumb_person-tenzin-gyatso_80x80_q95_box-84,38,310,2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5157192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2915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it-IT" sz="2800" dirty="0" smtClean="0"/>
              <a:t>    "I dati della letteratura scientifica consentono di affermare che le politiche di promozione dell'HEPA (Attività fisica a scopo salutare) hanno un effetto costo/efficacia e costo/beneficio vantaggioso, creano quindi </a:t>
            </a:r>
            <a:r>
              <a:rPr lang="it-IT" sz="2800" b="1" dirty="0" smtClean="0"/>
              <a:t>ricchezza e benessere</a:t>
            </a:r>
            <a:r>
              <a:rPr lang="it-IT" sz="2800" dirty="0" smtClean="0"/>
              <a:t> per le nazioni che le adottano". </a:t>
            </a:r>
            <a:endParaRPr lang="it-IT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85859"/>
            <a:ext cx="8229600" cy="4857785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it-IT" sz="2400" dirty="0" smtClean="0"/>
              <a:t>E’ importante che l'attività fisica sia considerata un</a:t>
            </a:r>
          </a:p>
          <a:p>
            <a:pPr algn="just">
              <a:lnSpc>
                <a:spcPct val="150000"/>
              </a:lnSpc>
              <a:buNone/>
            </a:pPr>
            <a:r>
              <a:rPr lang="it-IT" sz="2400" dirty="0" smtClean="0"/>
              <a:t>strumento di cura e utilizzata per integrare dieta e terapia</a:t>
            </a:r>
          </a:p>
          <a:p>
            <a:pPr algn="just">
              <a:lnSpc>
                <a:spcPct val="150000"/>
              </a:lnSpc>
              <a:buNone/>
            </a:pPr>
            <a:r>
              <a:rPr lang="it-IT" sz="2400" dirty="0" smtClean="0"/>
              <a:t>farmacologica.</a:t>
            </a:r>
          </a:p>
          <a:p>
            <a:pPr algn="just">
              <a:lnSpc>
                <a:spcPct val="150000"/>
              </a:lnSpc>
              <a:buNone/>
            </a:pPr>
            <a:r>
              <a:rPr lang="it-IT" sz="2400" dirty="0" smtClean="0"/>
              <a:t>In Italia si calcola che le persone che dovrebbero perdere</a:t>
            </a:r>
          </a:p>
          <a:p>
            <a:pPr algn="just">
              <a:lnSpc>
                <a:spcPct val="150000"/>
              </a:lnSpc>
              <a:buNone/>
            </a:pPr>
            <a:r>
              <a:rPr lang="it-IT" sz="2400" dirty="0" smtClean="0"/>
              <a:t>peso, per motivi di salute, siano circa 22  milioni; gli obesi</a:t>
            </a:r>
          </a:p>
          <a:p>
            <a:pPr algn="just">
              <a:lnSpc>
                <a:spcPct val="150000"/>
              </a:lnSpc>
              <a:buNone/>
            </a:pPr>
            <a:r>
              <a:rPr lang="it-IT" sz="2400" dirty="0" smtClean="0"/>
              <a:t>sono 6 milioni e le persone con diabete 3,5 milioni. </a:t>
            </a:r>
          </a:p>
          <a:p>
            <a:pPr>
              <a:lnSpc>
                <a:spcPct val="170000"/>
              </a:lnSpc>
              <a:buNone/>
            </a:pPr>
            <a:r>
              <a:rPr lang="it-IT" sz="2400" dirty="0" smtClean="0"/>
              <a:t>2 milioni gli italiani affetti da </a:t>
            </a:r>
            <a:r>
              <a:rPr lang="it-IT" sz="2400" dirty="0" err="1" smtClean="0"/>
              <a:t>diabesità</a:t>
            </a:r>
            <a:r>
              <a:rPr lang="it-IT" sz="2400" dirty="0" smtClean="0"/>
              <a:t>. </a:t>
            </a:r>
          </a:p>
          <a:p>
            <a:pPr>
              <a:lnSpc>
                <a:spcPct val="170000"/>
              </a:lnSpc>
              <a:buNone/>
            </a:pPr>
            <a:endParaRPr lang="it-IT" sz="2400" dirty="0" smtClean="0"/>
          </a:p>
          <a:p>
            <a:pPr>
              <a:buNone/>
            </a:pP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208912" cy="45365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124745"/>
            <a:ext cx="8229600" cy="3240360"/>
          </a:xfrm>
        </p:spPr>
        <p:txBody>
          <a:bodyPr>
            <a:normAutofit fontScale="92500"/>
          </a:bodyPr>
          <a:lstStyle/>
          <a:p>
            <a:pPr>
              <a:lnSpc>
                <a:spcPct val="170000"/>
              </a:lnSpc>
              <a:buNone/>
            </a:pPr>
            <a:r>
              <a:rPr lang="it-IT" dirty="0" smtClean="0"/>
              <a:t>I medici, riuniti a Roma il 26.11.13 </a:t>
            </a:r>
          </a:p>
          <a:p>
            <a:pPr>
              <a:lnSpc>
                <a:spcPct val="170000"/>
              </a:lnSpc>
              <a:buNone/>
            </a:pPr>
            <a:r>
              <a:rPr lang="it-IT" dirty="0" smtClean="0"/>
              <a:t>per la prima </a:t>
            </a:r>
            <a:r>
              <a:rPr lang="it-IT" i="1" dirty="0" err="1" smtClean="0"/>
              <a:t>Diabesity</a:t>
            </a:r>
            <a:r>
              <a:rPr lang="it-IT" i="1" dirty="0" smtClean="0"/>
              <a:t> </a:t>
            </a:r>
            <a:r>
              <a:rPr lang="it-IT" i="1" dirty="0" err="1" smtClean="0"/>
              <a:t>Prevention</a:t>
            </a:r>
            <a:r>
              <a:rPr lang="it-IT" i="1" dirty="0" smtClean="0"/>
              <a:t> </a:t>
            </a:r>
            <a:r>
              <a:rPr lang="it-IT" i="1" dirty="0" err="1" smtClean="0"/>
              <a:t>Conference</a:t>
            </a:r>
            <a:r>
              <a:rPr lang="it-IT" i="1" dirty="0" smtClean="0"/>
              <a:t>,</a:t>
            </a:r>
            <a:r>
              <a:rPr lang="it-IT" dirty="0" smtClean="0"/>
              <a:t> </a:t>
            </a:r>
            <a:r>
              <a:rPr lang="it-IT" b="1" dirty="0" smtClean="0"/>
              <a:t>segnalano la</a:t>
            </a:r>
          </a:p>
          <a:p>
            <a:pPr>
              <a:lnSpc>
                <a:spcPct val="170000"/>
              </a:lnSpc>
              <a:buNone/>
            </a:pPr>
            <a:r>
              <a:rPr lang="it-IT" b="1" dirty="0" smtClean="0"/>
              <a:t>necessità di fare prevenzione, soprattutto</a:t>
            </a:r>
          </a:p>
          <a:p>
            <a:pPr>
              <a:lnSpc>
                <a:spcPct val="170000"/>
              </a:lnSpc>
              <a:buNone/>
            </a:pPr>
            <a:r>
              <a:rPr lang="it-IT" b="1" dirty="0" smtClean="0"/>
              <a:t>attraverso l'attività fisica.</a:t>
            </a:r>
          </a:p>
          <a:p>
            <a:pPr>
              <a:lnSpc>
                <a:spcPct val="170000"/>
              </a:lnSpc>
              <a:buNone/>
            </a:pPr>
            <a:endParaRPr lang="it-IT" dirty="0" smtClean="0"/>
          </a:p>
          <a:p>
            <a:pPr>
              <a:buNone/>
            </a:pPr>
            <a:endParaRPr lang="it-IT" dirty="0"/>
          </a:p>
        </p:txBody>
      </p:sp>
      <p:pic>
        <p:nvPicPr>
          <p:cNvPr id="1026" name="Picture 2" descr="C:\Documents and Settings\uorrfpass\Documenti\priscilla\immagini corso obesi\can-stock-photo_csp17838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861048"/>
            <a:ext cx="3615596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295232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it-IT" sz="6000" b="1" dirty="0" smtClean="0"/>
          </a:p>
          <a:p>
            <a:pPr algn="ctr">
              <a:buNone/>
            </a:pPr>
            <a:r>
              <a:rPr lang="it-IT" sz="4400" b="1" dirty="0" smtClean="0">
                <a:solidFill>
                  <a:schemeClr val="accent3"/>
                </a:solidFill>
              </a:rPr>
              <a:t>TERAPIA DELL'OBESITÀ</a:t>
            </a:r>
            <a:r>
              <a:rPr lang="it-IT" sz="4400" dirty="0" smtClean="0">
                <a:solidFill>
                  <a:schemeClr val="accent3"/>
                </a:solidFill>
              </a:rPr>
              <a:t> </a:t>
            </a:r>
          </a:p>
        </p:txBody>
      </p:sp>
      <p:pic>
        <p:nvPicPr>
          <p:cNvPr id="2050" name="Picture 2" descr="C:\Documents and Settings\uorrfpass\Documenti\priscilla\immagini corso obesi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924944"/>
            <a:ext cx="4201641" cy="3776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st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</TotalTime>
  <Words>1804</Words>
  <Application>Microsoft Office PowerPoint</Application>
  <PresentationFormat>Presentazione su schermo (4:3)</PresentationFormat>
  <Paragraphs>239</Paragraphs>
  <Slides>45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45</vt:i4>
      </vt:variant>
    </vt:vector>
  </HeadingPairs>
  <TitlesOfParts>
    <vt:vector size="46" baseType="lpstr">
      <vt:lpstr>Equinozio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Vantaggi del cammino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uorrfpass</cp:lastModifiedBy>
  <cp:revision>152</cp:revision>
  <dcterms:modified xsi:type="dcterms:W3CDTF">2014-06-10T12:35:42Z</dcterms:modified>
</cp:coreProperties>
</file>